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5143500" type="screen16x9"/>
  <p:notesSz cx="9144000" cy="6858000"/>
  <p:defaultTextStyle>
    <a:defPPr>
      <a:defRPr lang="en-US"/>
    </a:defPPr>
    <a:lvl1pPr marL="0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7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34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51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68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86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136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vier%20de%20Francisco\Varios%20windows\Desktop\COMUNICACIONES%202020\NEUMOSUR\SAH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8.3241251093613314E-2"/>
          <c:y val="0.11342592592592596"/>
          <c:w val="0.53482392825896752"/>
          <c:h val="0.61111111111111127"/>
        </c:manualLayout>
      </c:layout>
      <c:pie3DChart>
        <c:varyColors val="1"/>
        <c:ser>
          <c:idx val="0"/>
          <c:order val="0"/>
          <c:spPr>
            <a:ln>
              <a:solidFill>
                <a:schemeClr val="tx2"/>
              </a:solidFill>
            </a:ln>
          </c:spPr>
          <c:dPt>
            <c:idx val="1"/>
            <c:spPr>
              <a:solidFill>
                <a:srgbClr val="FF0000"/>
              </a:solidFill>
              <a:ln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C9-4F19-97B3-8F7975C04B2C}"/>
              </c:ext>
            </c:extLst>
          </c:dPt>
          <c:dLbls>
            <c:dLbl>
              <c:idx val="0"/>
              <c:numFmt formatCode="0.0%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bg2"/>
                      </a:solidFill>
                    </a:defRPr>
                  </a:pPr>
                  <a:endParaRPr lang="es-ES"/>
                </a:p>
              </c:txPr>
            </c:dLbl>
            <c:dLbl>
              <c:idx val="1"/>
              <c:numFmt formatCode="0.0%" sourceLinked="0"/>
              <c:spPr/>
              <c:txPr>
                <a:bodyPr/>
                <a:lstStyle/>
                <a:p>
                  <a:pPr>
                    <a:defRPr sz="1200">
                      <a:solidFill>
                        <a:schemeClr val="bg2"/>
                      </a:solidFill>
                    </a:defRPr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2"/>
                    </a:solidFill>
                  </a:defRPr>
                </a:pPr>
                <a:endParaRPr lang="es-ES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Hoja1!$A$1:$B$1</c:f>
              <c:strCache>
                <c:ptCount val="2"/>
                <c:pt idx="0">
                  <c:v>Varones</c:v>
                </c:pt>
                <c:pt idx="1">
                  <c:v>Mujeres</c:v>
                </c:pt>
              </c:strCache>
            </c:strRef>
          </c:cat>
          <c:val>
            <c:numRef>
              <c:f>Hoja1!$A$2:$B$2</c:f>
              <c:numCache>
                <c:formatCode>0.00%</c:formatCode>
                <c:ptCount val="2"/>
                <c:pt idx="0">
                  <c:v>0.60500000000000009</c:v>
                </c:pt>
                <c:pt idx="1">
                  <c:v>0.39500000000000007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1C9-4F19-97B3-8F7975C04B2C}"/>
            </c:ext>
          </c:extLst>
        </c:ser>
        <c:dLbls/>
      </c:pie3DChart>
    </c:plotArea>
    <c:legend>
      <c:legendPos val="r"/>
      <c:layout>
        <c:manualLayout>
          <c:xMode val="edge"/>
          <c:yMode val="edge"/>
          <c:x val="0.64486514053321398"/>
          <c:y val="0.36776001870673614"/>
          <c:w val="0.18983298831350084"/>
          <c:h val="0.23814069145447472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6">
                      <a:tint val="98000"/>
                      <a:lumMod val="100000"/>
                    </a:schemeClr>
                  </a:gs>
                  <a:gs pos="100000">
                    <a:schemeClr val="accent6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DA-4DA3-9990-C09034F18B87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5">
                      <a:tint val="98000"/>
                      <a:lumMod val="100000"/>
                    </a:schemeClr>
                  </a:gs>
                  <a:gs pos="100000">
                    <a:schemeClr val="accent5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DA-4DA3-9990-C09034F18B87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4">
                      <a:tint val="98000"/>
                      <a:lumMod val="100000"/>
                    </a:schemeClr>
                  </a:gs>
                  <a:gs pos="100000">
                    <a:schemeClr val="accent4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DA-4DA3-9990-C09034F18B87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6">
                      <a:lumMod val="60000"/>
                      <a:tint val="98000"/>
                      <a:lumMod val="100000"/>
                    </a:schemeClr>
                  </a:gs>
                  <a:gs pos="100000">
                    <a:schemeClr val="accent6">
                      <a:lumMod val="60000"/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DA-4DA3-9990-C09034F18B87}"/>
              </c:ext>
            </c:extLst>
          </c:dPt>
          <c:dLbls>
            <c:dLbl>
              <c:idx val="0"/>
              <c:layout>
                <c:manualLayout>
                  <c:x val="-6.4828910409539378E-2"/>
                  <c:y val="0.113511233143134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14,2%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78817968135107"/>
                      <c:h val="0.259436030908423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BDA-4DA3-9990-C09034F18B87}"/>
                </c:ext>
              </c:extLst>
            </c:dLbl>
            <c:dLbl>
              <c:idx val="1"/>
              <c:layout>
                <c:manualLayout>
                  <c:x val="-0.16363870441935757"/>
                  <c:y val="-0.284162614953770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sz="1000" b="1" dirty="0"/>
                  </a:p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63,4%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02758012296639"/>
                      <c:h val="0.31240786622206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BDA-4DA3-9990-C09034F18B87}"/>
                </c:ext>
              </c:extLst>
            </c:dLbl>
            <c:dLbl>
              <c:idx val="2"/>
              <c:layout>
                <c:manualLayout>
                  <c:x val="0.12190398212265809"/>
                  <c:y val="0.162244793379762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dirty="0"/>
                      <a:t>22,4%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4107914547661868"/>
                      <c:h val="0.25752391779999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BDA-4DA3-9990-C09034F18B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Baja</c:v>
                </c:pt>
                <c:pt idx="1">
                  <c:v>Intermedia</c:v>
                </c:pt>
                <c:pt idx="2">
                  <c:v>Alta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 formatCode="0%">
                  <c:v>0.14200000000000002</c:v>
                </c:pt>
                <c:pt idx="1">
                  <c:v>0.63400000000000012</c:v>
                </c:pt>
                <c:pt idx="2">
                  <c:v>0.27900000000000008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DA-4DA3-9990-C09034F18B87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>
        <c:manualLayout>
          <c:layoutTarget val="inner"/>
          <c:xMode val="edge"/>
          <c:yMode val="edge"/>
          <c:x val="0.10018285214348206"/>
          <c:y val="5.1400554097404488E-2"/>
          <c:w val="0.72056802274715659"/>
          <c:h val="0.8326195683872849"/>
        </c:manualLayout>
      </c:layout>
      <c:bar3D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92D050"/>
            </a:solidFill>
          </c:spP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Hoja1!$B$1:$D$1</c:f>
              <c:strCache>
                <c:ptCount val="3"/>
                <c:pt idx="0">
                  <c:v>Leve</c:v>
                </c:pt>
                <c:pt idx="1">
                  <c:v>Moderado</c:v>
                </c:pt>
                <c:pt idx="2">
                  <c:v>Grave</c:v>
                </c:pt>
              </c:strCache>
            </c:strRef>
          </c:cat>
          <c:val>
            <c:numRef>
              <c:f>Hoja1!$B$2:$D$2</c:f>
              <c:numCache>
                <c:formatCode>0.00%</c:formatCode>
                <c:ptCount val="3"/>
                <c:pt idx="0">
                  <c:v>0.28300000000000003</c:v>
                </c:pt>
                <c:pt idx="1">
                  <c:v>0.3010000000000001</c:v>
                </c:pt>
                <c:pt idx="2">
                  <c:v>0.41600000000000004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05-499C-9830-43BF222FE8BC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Varones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-2.7777777777777796E-3"/>
                  <c:y val="-4.62962962962963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05-499C-9830-43BF222FE8B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Hoja1!$B$1:$D$1</c:f>
              <c:strCache>
                <c:ptCount val="3"/>
                <c:pt idx="0">
                  <c:v>Leve</c:v>
                </c:pt>
                <c:pt idx="1">
                  <c:v>Moderado</c:v>
                </c:pt>
                <c:pt idx="2">
                  <c:v>Grave</c:v>
                </c:pt>
              </c:strCache>
            </c:strRef>
          </c:cat>
          <c:val>
            <c:numRef>
              <c:f>Hoja1!$B$3:$D$3</c:f>
              <c:numCache>
                <c:formatCode>0.00%</c:formatCode>
                <c:ptCount val="3"/>
                <c:pt idx="0">
                  <c:v>0.14600000000000002</c:v>
                </c:pt>
                <c:pt idx="1">
                  <c:v>0.191</c:v>
                </c:pt>
                <c:pt idx="2">
                  <c:v>0.2980000000000001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105-499C-9830-43BF222FE8BC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2.222222222222223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05-499C-9830-43BF222FE8B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Hoja1!$B$1:$D$1</c:f>
              <c:strCache>
                <c:ptCount val="3"/>
                <c:pt idx="0">
                  <c:v>Leve</c:v>
                </c:pt>
                <c:pt idx="1">
                  <c:v>Moderado</c:v>
                </c:pt>
                <c:pt idx="2">
                  <c:v>Grave</c:v>
                </c:pt>
              </c:strCache>
            </c:strRef>
          </c:cat>
          <c:val>
            <c:numRef>
              <c:f>Hoja1!$B$4:$D$4</c:f>
              <c:numCache>
                <c:formatCode>0.00%</c:formatCode>
                <c:ptCount val="3"/>
                <c:pt idx="0">
                  <c:v>0.13700000000000001</c:v>
                </c:pt>
                <c:pt idx="1">
                  <c:v>0.10900000000000001</c:v>
                </c:pt>
                <c:pt idx="2">
                  <c:v>0.11899999999999998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105-499C-9830-43BF222FE8BC}"/>
            </c:ext>
          </c:extLst>
        </c:ser>
        <c:dLbls/>
        <c:shape val="box"/>
        <c:axId val="80575104"/>
        <c:axId val="80589184"/>
        <c:axId val="0"/>
      </c:bar3DChart>
      <c:catAx>
        <c:axId val="805751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/>
            </a:pPr>
            <a:endParaRPr lang="es-ES"/>
          </a:p>
        </c:txPr>
        <c:crossAx val="80589184"/>
        <c:crosses val="autoZero"/>
        <c:auto val="1"/>
        <c:lblAlgn val="ctr"/>
        <c:lblOffset val="100"/>
      </c:catAx>
      <c:valAx>
        <c:axId val="80589184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100" b="1"/>
            </a:pPr>
            <a:endParaRPr lang="es-ES"/>
          </a:p>
        </c:txPr>
        <c:crossAx val="8057510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/>
          </a:pPr>
          <a:endParaRPr lang="es-ES"/>
        </a:p>
      </c:txPr>
    </c:legend>
    <c:plotVisOnly val="1"/>
    <c:dispBlanksAs val="gap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1" y="841773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1531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4" indent="0" algn="ctr">
              <a:buNone/>
              <a:defRPr sz="1500"/>
            </a:lvl2pPr>
            <a:lvl3pPr marL="685709" indent="0" algn="ctr">
              <a:buNone/>
              <a:defRPr sz="1300"/>
            </a:lvl3pPr>
            <a:lvl4pPr marL="1028562" indent="0" algn="ctr">
              <a:buNone/>
              <a:defRPr sz="1200"/>
            </a:lvl4pPr>
            <a:lvl5pPr marL="1371417" indent="0" algn="ctr">
              <a:buNone/>
              <a:defRPr sz="1200"/>
            </a:lvl5pPr>
            <a:lvl6pPr marL="1714271" indent="0" algn="ctr">
              <a:buNone/>
              <a:defRPr sz="1200"/>
            </a:lvl6pPr>
            <a:lvl7pPr marL="2057126" indent="0" algn="ctr">
              <a:buNone/>
              <a:defRPr sz="1200"/>
            </a:lvl7pPr>
            <a:lvl8pPr marL="2399980" indent="0" algn="ctr">
              <a:buNone/>
              <a:defRPr sz="1200"/>
            </a:lvl8pPr>
            <a:lvl9pPr marL="2742834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118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0539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7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285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9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0901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22"/>
            <a:ext cx="3886201" cy="3263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22"/>
            <a:ext cx="3886201" cy="3263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2079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4" y="1260874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4" indent="0">
              <a:buNone/>
              <a:defRPr sz="1500" b="1"/>
            </a:lvl2pPr>
            <a:lvl3pPr marL="685709" indent="0">
              <a:buNone/>
              <a:defRPr sz="1300" b="1"/>
            </a:lvl3pPr>
            <a:lvl4pPr marL="1028562" indent="0">
              <a:buNone/>
              <a:defRPr sz="1200" b="1"/>
            </a:lvl4pPr>
            <a:lvl5pPr marL="1371417" indent="0">
              <a:buNone/>
              <a:defRPr sz="1200" b="1"/>
            </a:lvl5pPr>
            <a:lvl6pPr marL="1714271" indent="0">
              <a:buNone/>
              <a:defRPr sz="1200" b="1"/>
            </a:lvl6pPr>
            <a:lvl7pPr marL="2057126" indent="0">
              <a:buNone/>
              <a:defRPr sz="1200" b="1"/>
            </a:lvl7pPr>
            <a:lvl8pPr marL="2399980" indent="0">
              <a:buNone/>
              <a:defRPr sz="1200" b="1"/>
            </a:lvl8pPr>
            <a:lvl9pPr marL="2742834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4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4"/>
            <a:ext cx="3887392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4" indent="0">
              <a:buNone/>
              <a:defRPr sz="1500" b="1"/>
            </a:lvl2pPr>
            <a:lvl3pPr marL="685709" indent="0">
              <a:buNone/>
              <a:defRPr sz="1300" b="1"/>
            </a:lvl3pPr>
            <a:lvl4pPr marL="1028562" indent="0">
              <a:buNone/>
              <a:defRPr sz="1200" b="1"/>
            </a:lvl4pPr>
            <a:lvl5pPr marL="1371417" indent="0">
              <a:buNone/>
              <a:defRPr sz="1200" b="1"/>
            </a:lvl5pPr>
            <a:lvl6pPr marL="1714271" indent="0">
              <a:buNone/>
              <a:defRPr sz="1200" b="1"/>
            </a:lvl6pPr>
            <a:lvl7pPr marL="2057126" indent="0">
              <a:buNone/>
              <a:defRPr sz="1200" b="1"/>
            </a:lvl7pPr>
            <a:lvl8pPr marL="2399980" indent="0">
              <a:buNone/>
              <a:defRPr sz="1200" b="1"/>
            </a:lvl8pPr>
            <a:lvl9pPr marL="2742834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2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6323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006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8877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740572"/>
            <a:ext cx="4629150" cy="365521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54" indent="0">
              <a:buNone/>
              <a:defRPr sz="1000"/>
            </a:lvl2pPr>
            <a:lvl3pPr marL="685709" indent="0">
              <a:buNone/>
              <a:defRPr sz="900"/>
            </a:lvl3pPr>
            <a:lvl4pPr marL="1028562" indent="0">
              <a:buNone/>
              <a:defRPr sz="700"/>
            </a:lvl4pPr>
            <a:lvl5pPr marL="1371417" indent="0">
              <a:buNone/>
              <a:defRPr sz="700"/>
            </a:lvl5pPr>
            <a:lvl6pPr marL="1714271" indent="0">
              <a:buNone/>
              <a:defRPr sz="700"/>
            </a:lvl6pPr>
            <a:lvl7pPr marL="2057126" indent="0">
              <a:buNone/>
              <a:defRPr sz="700"/>
            </a:lvl7pPr>
            <a:lvl8pPr marL="2399980" indent="0">
              <a:buNone/>
              <a:defRPr sz="700"/>
            </a:lvl8pPr>
            <a:lvl9pPr marL="2742834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9628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740572"/>
            <a:ext cx="4629150" cy="365521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54" indent="0">
              <a:buNone/>
              <a:defRPr sz="2100"/>
            </a:lvl2pPr>
            <a:lvl3pPr marL="685709" indent="0">
              <a:buNone/>
              <a:defRPr sz="1800"/>
            </a:lvl3pPr>
            <a:lvl4pPr marL="1028562" indent="0">
              <a:buNone/>
              <a:defRPr sz="1500"/>
            </a:lvl4pPr>
            <a:lvl5pPr marL="1371417" indent="0">
              <a:buNone/>
              <a:defRPr sz="1500"/>
            </a:lvl5pPr>
            <a:lvl6pPr marL="1714271" indent="0">
              <a:buNone/>
              <a:defRPr sz="1500"/>
            </a:lvl6pPr>
            <a:lvl7pPr marL="2057126" indent="0">
              <a:buNone/>
              <a:defRPr sz="1500"/>
            </a:lvl7pPr>
            <a:lvl8pPr marL="2399980" indent="0">
              <a:buNone/>
              <a:defRPr sz="1500"/>
            </a:lvl8pPr>
            <a:lvl9pPr marL="2742834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54" indent="0">
              <a:buNone/>
              <a:defRPr sz="1000"/>
            </a:lvl2pPr>
            <a:lvl3pPr marL="685709" indent="0">
              <a:buNone/>
              <a:defRPr sz="900"/>
            </a:lvl3pPr>
            <a:lvl4pPr marL="1028562" indent="0">
              <a:buNone/>
              <a:defRPr sz="700"/>
            </a:lvl4pPr>
            <a:lvl5pPr marL="1371417" indent="0">
              <a:buNone/>
              <a:defRPr sz="700"/>
            </a:lvl5pPr>
            <a:lvl6pPr marL="1714271" indent="0">
              <a:buNone/>
              <a:defRPr sz="700"/>
            </a:lvl6pPr>
            <a:lvl7pPr marL="2057126" indent="0">
              <a:buNone/>
              <a:defRPr sz="700"/>
            </a:lvl7pPr>
            <a:lvl8pPr marL="2399980" indent="0">
              <a:buNone/>
              <a:defRPr sz="700"/>
            </a:lvl8pPr>
            <a:lvl9pPr marL="2742834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6778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866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8974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900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3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03" tIns="45702" rIns="91403" bIns="4570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22"/>
            <a:ext cx="7886700" cy="3263503"/>
          </a:xfrm>
          <a:prstGeom prst="rect">
            <a:avLst/>
          </a:prstGeom>
        </p:spPr>
        <p:txBody>
          <a:bodyPr vert="horz" lIns="91403" tIns="45702" rIns="91403" bIns="45702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3"/>
            <a:ext cx="20574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562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0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27" indent="-171427" algn="l" defTabSz="68570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1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36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0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44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698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52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07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61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4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09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62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17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71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26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80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34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CC2410-7F9E-42FF-A0C1-A32C6AD5F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4" y="0"/>
            <a:ext cx="9140826" cy="1049534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2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DE LA POBLACIÓN</a:t>
            </a:r>
            <a:br>
              <a:rPr lang="es-ES" sz="2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ATENDIDA EN UNA CONSULTA MONOGRÁFICA DE </a:t>
            </a:r>
            <a:br>
              <a:rPr lang="es-ES" sz="2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7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APNEA DEL SUEÑO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17D096D-5AF7-44A7-BDF2-F456B8680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7" y="1076734"/>
            <a:ext cx="9140826" cy="634714"/>
          </a:xfrm>
        </p:spPr>
        <p:txBody>
          <a:bodyPr>
            <a:noAutofit/>
          </a:bodyPr>
          <a:lstStyle/>
          <a:p>
            <a:r>
              <a:rPr lang="es-ES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 M. Sierra Murillo, L. Cañón Barroso, K. El </a:t>
            </a:r>
            <a:r>
              <a:rPr lang="es-ES" sz="1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Boutaibi</a:t>
            </a:r>
            <a:r>
              <a:rPr lang="es-ES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Faiz</a:t>
            </a:r>
            <a:r>
              <a:rPr lang="es-ES" sz="1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Hernández Gómez, J. Hernández Borge, M.T. Gómez Vizcaíno, P. Íñigo Naranjo, J. A. Gutiérrez Lara, A. Castañar Jover, F. L. Márquez Pérez.</a:t>
            </a:r>
          </a:p>
          <a:p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Universitario de Badajoz. Badajoz, España.</a:t>
            </a:r>
          </a:p>
        </p:txBody>
      </p:sp>
      <p:pic>
        <p:nvPicPr>
          <p:cNvPr id="5" name="Imagen 4" descr="Imagen que contiene edificio, exterior, firmar, frente&#10;&#10;Descripción generada automáticamente">
            <a:extLst>
              <a:ext uri="{FF2B5EF4-FFF2-40B4-BE49-F238E27FC236}">
                <a16:creationId xmlns:a16="http://schemas.microsoft.com/office/drawing/2014/main" xmlns="" id="{399A7287-A58B-4A7D-BA49-CED4F4D05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48" r="26677" b="20154"/>
          <a:stretch/>
        </p:blipFill>
        <p:spPr>
          <a:xfrm>
            <a:off x="8419280" y="705"/>
            <a:ext cx="723133" cy="1049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149512F8-6898-4902-8B39-CADF27B78B37}"/>
              </a:ext>
            </a:extLst>
          </p:cNvPr>
          <p:cNvSpPr/>
          <p:nvPr/>
        </p:nvSpPr>
        <p:spPr>
          <a:xfrm>
            <a:off x="426393" y="2045502"/>
            <a:ext cx="3962414" cy="1186822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Síndrome de Apnea Hipopnea del Sueño (SAHS) es una enfermedad muy prevalente siendo más frecuente en varones.</a:t>
            </a:r>
          </a:p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objetivos de nuestro estudio fueron:</a:t>
            </a:r>
          </a:p>
          <a:p>
            <a:pPr marL="171381" indent="-171381" algn="just">
              <a:buFontTx/>
              <a:buChar char="-"/>
            </a:pP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las características de los pacientes remitidos a una consulta monográfica de apnea del sueño durante un año</a:t>
            </a:r>
          </a:p>
          <a:p>
            <a:pPr marL="171381" indent="-171381" algn="just">
              <a:buFontTx/>
              <a:buChar char="-"/>
            </a:pP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Valorar las diferencias entre varones y mujeres.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08FE4CA-5E4A-418C-8204-DDDB80AE46DC}"/>
              </a:ext>
            </a:extLst>
          </p:cNvPr>
          <p:cNvSpPr txBox="1"/>
          <p:nvPr/>
        </p:nvSpPr>
        <p:spPr>
          <a:xfrm>
            <a:off x="1223518" y="1718359"/>
            <a:ext cx="1870680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4E8CE67A-D628-44AC-929E-5708F752B6D2}"/>
              </a:ext>
            </a:extLst>
          </p:cNvPr>
          <p:cNvSpPr/>
          <p:nvPr/>
        </p:nvSpPr>
        <p:spPr>
          <a:xfrm>
            <a:off x="5000214" y="2060030"/>
            <a:ext cx="3886365" cy="123810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descriptivo y retrospectivo de pacientes atendidos en una consulta monográfica de SAHS entre octubre de 2017 y octubre de 2018. </a:t>
            </a:r>
          </a:p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variables cuantitativas se expresaron como media ± desviación estándar y las cualitativas en forma de proporción. Se utilizó el programa estadístico SPSS 22.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7449DB7-2323-429A-AC15-79541625554C}"/>
              </a:ext>
            </a:extLst>
          </p:cNvPr>
          <p:cNvSpPr txBox="1"/>
          <p:nvPr/>
        </p:nvSpPr>
        <p:spPr>
          <a:xfrm>
            <a:off x="6003544" y="1752347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EBF4586-2B47-43A3-B5C6-4B7D4678AE98}"/>
              </a:ext>
            </a:extLst>
          </p:cNvPr>
          <p:cNvSpPr txBox="1"/>
          <p:nvPr/>
        </p:nvSpPr>
        <p:spPr>
          <a:xfrm>
            <a:off x="3515693" y="3332324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12" name="Tabla 4">
            <a:extLst>
              <a:ext uri="{FF2B5EF4-FFF2-40B4-BE49-F238E27FC236}">
                <a16:creationId xmlns:a16="http://schemas.microsoft.com/office/drawing/2014/main" xmlns="" id="{28777908-D1D5-4AF7-99CC-8BC7CDAD01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80298170"/>
              </p:ext>
            </p:extLst>
          </p:nvPr>
        </p:nvGraphicFramePr>
        <p:xfrm>
          <a:off x="3826775" y="3640005"/>
          <a:ext cx="5059803" cy="12742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5607">
                  <a:extLst>
                    <a:ext uri="{9D8B030D-6E8A-4147-A177-3AD203B41FA5}">
                      <a16:colId xmlns:a16="http://schemas.microsoft.com/office/drawing/2014/main" xmlns="" val="1838862320"/>
                    </a:ext>
                  </a:extLst>
                </a:gridCol>
                <a:gridCol w="9165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6554">
                  <a:extLst>
                    <a:ext uri="{9D8B030D-6E8A-4147-A177-3AD203B41FA5}">
                      <a16:colId xmlns:a16="http://schemas.microsoft.com/office/drawing/2014/main" xmlns="" val="1753393985"/>
                    </a:ext>
                  </a:extLst>
                </a:gridCol>
                <a:gridCol w="955779">
                  <a:extLst>
                    <a:ext uri="{9D8B030D-6E8A-4147-A177-3AD203B41FA5}">
                      <a16:colId xmlns:a16="http://schemas.microsoft.com/office/drawing/2014/main" xmlns="" val="2976317000"/>
                    </a:ext>
                  </a:extLst>
                </a:gridCol>
                <a:gridCol w="915309">
                  <a:extLst>
                    <a:ext uri="{9D8B030D-6E8A-4147-A177-3AD203B41FA5}">
                      <a16:colId xmlns:a16="http://schemas.microsoft.com/office/drawing/2014/main" xmlns="" val="1844561491"/>
                    </a:ext>
                  </a:extLst>
                </a:gridCol>
              </a:tblGrid>
              <a:tr h="232927">
                <a:tc>
                  <a:txBody>
                    <a:bodyPr/>
                    <a:lstStyle/>
                    <a:p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Varones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Mujeres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800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1781191018"/>
                  </a:ext>
                </a:extLst>
              </a:tr>
              <a:tr h="351969">
                <a:tc>
                  <a:txBody>
                    <a:bodyPr/>
                    <a:lstStyle/>
                    <a:p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(media. DE, años)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53,17 </a:t>
                      </a:r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 13,8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53,17 ±13,8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51,47 ± 13,88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&lt;0,001</a:t>
                      </a:r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1890866159"/>
                  </a:ext>
                </a:extLst>
              </a:tr>
              <a:tr h="219981">
                <a:tc>
                  <a:txBody>
                    <a:bodyPr/>
                    <a:lstStyle/>
                    <a:p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Fumadores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145 (30,7%)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94 (20%)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 (10,8%)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&lt;0,0001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3508458122"/>
                  </a:ext>
                </a:extLst>
              </a:tr>
              <a:tr h="219981">
                <a:tc>
                  <a:txBody>
                    <a:bodyPr/>
                    <a:lstStyle/>
                    <a:p>
                      <a:r>
                        <a:rPr lang="es-ES" sz="8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</a:t>
                      </a:r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cigarrillos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21,55 </a:t>
                      </a:r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 14,6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24,76+15,08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13,77+9,51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&lt;0,0001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232720557"/>
                  </a:ext>
                </a:extLst>
              </a:tr>
              <a:tr h="249433">
                <a:tc>
                  <a:txBody>
                    <a:bodyPr/>
                    <a:lstStyle/>
                    <a:p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IMC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31,2</a:t>
                      </a:r>
                      <a:r>
                        <a:rPr lang="es-ES" sz="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 6,0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31,22+6,02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31,28+5,43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0,21</a:t>
                      </a:r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69206997"/>
                  </a:ext>
                </a:extLst>
              </a:tr>
            </a:tbl>
          </a:graphicData>
        </a:graphic>
      </p:graphicFrame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99121985"/>
              </p:ext>
            </p:extLst>
          </p:nvPr>
        </p:nvGraphicFramePr>
        <p:xfrm>
          <a:off x="277022" y="3215379"/>
          <a:ext cx="3379309" cy="192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223519" y="4643236"/>
            <a:ext cx="1047259" cy="276914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200" dirty="0"/>
              <a:t>n= 473</a:t>
            </a:r>
          </a:p>
        </p:txBody>
      </p:sp>
      <p:pic>
        <p:nvPicPr>
          <p:cNvPr id="1026" name="Picture 2" descr="Resultado de imagen de ses">
            <a:extLst>
              <a:ext uri="{FF2B5EF4-FFF2-40B4-BE49-F238E27FC236}">
                <a16:creationId xmlns:a16="http://schemas.microsoft.com/office/drawing/2014/main" xmlns="" id="{B501D3DF-B892-45C7-A6AF-55370BDD8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33" r="30921"/>
          <a:stretch/>
        </p:blipFill>
        <p:spPr bwMode="auto">
          <a:xfrm>
            <a:off x="-1221" y="1823"/>
            <a:ext cx="825978" cy="10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218253" y="4853194"/>
            <a:ext cx="2917712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Figura 1.- Distribución de los pacientes según el sexo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763674" y="4895855"/>
            <a:ext cx="2310173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Tabla 1.- Características de los pacientes </a:t>
            </a:r>
          </a:p>
        </p:txBody>
      </p:sp>
    </p:spTree>
    <p:extLst>
      <p:ext uri="{BB962C8B-B14F-4D97-AF65-F5344CB8AC3E}">
        <p14:creationId xmlns:p14="http://schemas.microsoft.com/office/powerpoint/2010/main" xmlns="" val="156977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9174BD4-B0C2-48C4-995E-769D54190EDF}"/>
              </a:ext>
            </a:extLst>
          </p:cNvPr>
          <p:cNvSpPr txBox="1"/>
          <p:nvPr/>
        </p:nvSpPr>
        <p:spPr>
          <a:xfrm>
            <a:off x="1426468" y="96861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6" name="Tabla 4">
            <a:extLst>
              <a:ext uri="{FF2B5EF4-FFF2-40B4-BE49-F238E27FC236}">
                <a16:creationId xmlns:a16="http://schemas.microsoft.com/office/drawing/2014/main" xmlns="" id="{EA86248D-8681-4DBC-83C6-B844DD4495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37991771"/>
              </p:ext>
            </p:extLst>
          </p:nvPr>
        </p:nvGraphicFramePr>
        <p:xfrm>
          <a:off x="234070" y="503508"/>
          <a:ext cx="5089546" cy="30736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90875">
                  <a:extLst>
                    <a:ext uri="{9D8B030D-6E8A-4147-A177-3AD203B41FA5}">
                      <a16:colId xmlns:a16="http://schemas.microsoft.com/office/drawing/2014/main" xmlns="" val="1838862320"/>
                    </a:ext>
                  </a:extLst>
                </a:gridCol>
                <a:gridCol w="1041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1556">
                  <a:extLst>
                    <a:ext uri="{9D8B030D-6E8A-4147-A177-3AD203B41FA5}">
                      <a16:colId xmlns:a16="http://schemas.microsoft.com/office/drawing/2014/main" xmlns="" val="1753393985"/>
                    </a:ext>
                  </a:extLst>
                </a:gridCol>
                <a:gridCol w="773975">
                  <a:extLst>
                    <a:ext uri="{9D8B030D-6E8A-4147-A177-3AD203B41FA5}">
                      <a16:colId xmlns:a16="http://schemas.microsoft.com/office/drawing/2014/main" xmlns="" val="2976317000"/>
                    </a:ext>
                  </a:extLst>
                </a:gridCol>
                <a:gridCol w="641584">
                  <a:extLst>
                    <a:ext uri="{9D8B030D-6E8A-4147-A177-3AD203B41FA5}">
                      <a16:colId xmlns:a16="http://schemas.microsoft.com/office/drawing/2014/main" xmlns="" val="1844561491"/>
                    </a:ext>
                  </a:extLst>
                </a:gridCol>
              </a:tblGrid>
              <a:tr h="210986">
                <a:tc>
                  <a:txBody>
                    <a:bodyPr/>
                    <a:lstStyle/>
                    <a:p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Varones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Mujeres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7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1781191018"/>
                  </a:ext>
                </a:extLst>
              </a:tr>
              <a:tr h="331549">
                <a:tc>
                  <a:txBody>
                    <a:bodyPr/>
                    <a:lstStyle/>
                    <a:p>
                      <a:r>
                        <a:rPr lang="es-ES" sz="7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Perímetro de cuello (media, DE, cm)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40,82 ± 6,35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43,16 ± 5,41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37,28 ± 6,04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&lt;0,0001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881319774"/>
                  </a:ext>
                </a:extLst>
              </a:tr>
              <a:tr h="331549">
                <a:tc>
                  <a:txBody>
                    <a:bodyPr/>
                    <a:lstStyle/>
                    <a:p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Hipertensión arterial (n,%)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193 (40,8%)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 (22,8%)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 (18%)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0.096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1890866159"/>
                  </a:ext>
                </a:extLst>
              </a:tr>
              <a:tr h="331549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Cardiopatía (n,%)</a:t>
                      </a:r>
                    </a:p>
                    <a:p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 (18,8%)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 (11.6%)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(7,2%)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0,775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232720557"/>
                  </a:ext>
                </a:extLst>
              </a:tr>
              <a:tr h="304706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DM (n,%)</a:t>
                      </a:r>
                    </a:p>
                    <a:p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 (12,9%)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 (8)%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 (4,9%)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0,754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853736231"/>
                  </a:ext>
                </a:extLst>
              </a:tr>
              <a:tr h="304706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ICTUS (n,%)</a:t>
                      </a:r>
                    </a:p>
                    <a:p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 (2,7%)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(1,5)%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(1,3%)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&lt;0,005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69206997"/>
                  </a:ext>
                </a:extLst>
              </a:tr>
              <a:tr h="331227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Medicación sedante (n,%)</a:t>
                      </a:r>
                    </a:p>
                    <a:p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110</a:t>
                      </a:r>
                      <a:r>
                        <a:rPr lang="es-ES" sz="700" b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(23,3%)</a:t>
                      </a:r>
                      <a:endParaRPr lang="es-ES" sz="7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 (8,3%)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 (15,2%)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&lt;0,001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677520350"/>
                  </a:ext>
                </a:extLst>
              </a:tr>
              <a:tr h="411353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Poligrafía cardiorrespiratoria (PCR) (n,%)</a:t>
                      </a:r>
                    </a:p>
                    <a:p>
                      <a:pPr algn="l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437 (92,4%)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268 (57%)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169 (36%)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0,072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821301299"/>
                  </a:ext>
                </a:extLst>
              </a:tr>
              <a:tr h="304706">
                <a:tc>
                  <a:txBody>
                    <a:bodyPr/>
                    <a:lstStyle/>
                    <a:p>
                      <a:pPr marL="0" marR="0" indent="0" algn="l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Polisomnografía (PSG) (n,%)</a:t>
                      </a:r>
                    </a:p>
                    <a:p>
                      <a:pPr algn="l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</a:t>
                      </a:r>
                      <a:r>
                        <a:rPr lang="es-ES" sz="700" b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(12,5%)</a:t>
                      </a:r>
                      <a:endParaRPr lang="es-ES" sz="7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 (5,6%)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 (7,1%)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0,006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2941344441"/>
                  </a:ext>
                </a:extLst>
              </a:tr>
              <a:tr h="210986">
                <a:tc>
                  <a:txBody>
                    <a:bodyPr/>
                    <a:lstStyle/>
                    <a:p>
                      <a:pPr algn="l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IAH (media, DE)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27,8 ± 19,96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30,27 ± 20,4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23,7 ± 18,5</a:t>
                      </a:r>
                    </a:p>
                  </a:txBody>
                  <a:tcPr marL="91408" marR="9140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0,003</a:t>
                      </a:r>
                    </a:p>
                  </a:txBody>
                  <a:tcPr marL="91408" marR="91408" marT="45706" marB="45706"/>
                </a:tc>
                <a:extLst>
                  <a:ext uri="{0D108BD9-81ED-4DB2-BD59-A6C34878D82A}">
                    <a16:rowId xmlns:a16="http://schemas.microsoft.com/office/drawing/2014/main" xmlns="" val="4079632268"/>
                  </a:ext>
                </a:extLst>
              </a:tr>
            </a:tbl>
          </a:graphicData>
        </a:graphic>
      </p:graphicFrame>
      <p:pic>
        <p:nvPicPr>
          <p:cNvPr id="8" name="Imagen 7" descr="Imagen que contiene edificio, exterior, firmar, frente&#10;&#10;Descripción generada automáticamente">
            <a:extLst>
              <a:ext uri="{FF2B5EF4-FFF2-40B4-BE49-F238E27FC236}">
                <a16:creationId xmlns:a16="http://schemas.microsoft.com/office/drawing/2014/main" xmlns="" id="{55930876-5054-4601-9085-45AA55C0B3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48" r="26677" b="20154"/>
          <a:stretch/>
        </p:blipFill>
        <p:spPr>
          <a:xfrm>
            <a:off x="8303778" y="24410"/>
            <a:ext cx="723133" cy="1049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228C6FD-7F83-456F-B028-4D203C39401F}"/>
              </a:ext>
            </a:extLst>
          </p:cNvPr>
          <p:cNvSpPr txBox="1"/>
          <p:nvPr/>
        </p:nvSpPr>
        <p:spPr>
          <a:xfrm>
            <a:off x="867521" y="3798024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xmlns="" id="{F02758B8-AFC3-41F1-8786-FDE839CCF3E0}"/>
              </a:ext>
            </a:extLst>
          </p:cNvPr>
          <p:cNvSpPr/>
          <p:nvPr/>
        </p:nvSpPr>
        <p:spPr>
          <a:xfrm>
            <a:off x="120347" y="4105706"/>
            <a:ext cx="5526883" cy="103853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1.- Persiste una elevada prevalencia de SAHS en los pacientes derivados a consulta.</a:t>
            </a:r>
          </a:p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2.- Existe una mayor prevalencia de varones siendo estos más fumadores, con mayor IMC e IAH que las mujeres estudiadas.</a:t>
            </a:r>
          </a:p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3.- Las mujeres tienen mayor edad y realizan más consumo de medicación sedante.</a:t>
            </a:r>
          </a:p>
          <a:p>
            <a:pPr algn="just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4.- La mayor parte de los pacientes son derivados desde Atención Primaria.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xmlns="" id="{FE539AF1-815B-4431-993E-12FB34920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29021363"/>
              </p:ext>
            </p:extLst>
          </p:nvPr>
        </p:nvGraphicFramePr>
        <p:xfrm>
          <a:off x="5284729" y="642002"/>
          <a:ext cx="3184155" cy="1677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62294817"/>
              </p:ext>
            </p:extLst>
          </p:nvPr>
        </p:nvGraphicFramePr>
        <p:xfrm>
          <a:off x="5647231" y="2691332"/>
          <a:ext cx="3453646" cy="214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17 CuadroTexto"/>
          <p:cNvSpPr txBox="1"/>
          <p:nvPr/>
        </p:nvSpPr>
        <p:spPr>
          <a:xfrm>
            <a:off x="216460" y="3579526"/>
            <a:ext cx="2310173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Tabla 1.- Características de los pacientes 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5853303" y="2298542"/>
            <a:ext cx="1846906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Figura 2.- Probabilidad de SAHS 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5925211" y="4820289"/>
            <a:ext cx="2205978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Figura 3.- Grado de severidad del SAHS</a:t>
            </a:r>
          </a:p>
        </p:txBody>
      </p:sp>
    </p:spTree>
    <p:extLst>
      <p:ext uri="{BB962C8B-B14F-4D97-AF65-F5344CB8AC3E}">
        <p14:creationId xmlns:p14="http://schemas.microsoft.com/office/powerpoint/2010/main" xmlns="" val="20863976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</TotalTime>
  <Words>526</Words>
  <Application>Microsoft Office PowerPoint</Application>
  <PresentationFormat>Presentación en pantalla (16:9)</PresentationFormat>
  <Paragraphs>105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CARACTERÍSTICAS DE LA POBLACIÓN ATENDIDA EN UNA CONSULTA MONOGRÁFICA DE  APNEA DEL SUEÑO 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CLÍNICO DE ASMÁTICOS TRATADOS CON BIOLÓGICOS</dc:title>
  <dc:creator>usuario</dc:creator>
  <cp:lastModifiedBy>LUNA</cp:lastModifiedBy>
  <cp:revision>78</cp:revision>
  <dcterms:created xsi:type="dcterms:W3CDTF">2020-02-07T16:45:10Z</dcterms:created>
  <dcterms:modified xsi:type="dcterms:W3CDTF">2020-05-27T15:08:42Z</dcterms:modified>
</cp:coreProperties>
</file>