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charts/style2.xml" ContentType="application/vnd.ms-office.chartstyl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Override PartName="/ppt/charts/colors4.xml" ContentType="application/vnd.ms-office.chartcolorstyle+xml"/>
  <Override PartName="/ppt/charts/colors5.xml" ContentType="application/vnd.ms-office.chartcolor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charts/colors2.xml" ContentType="application/vnd.ms-office.chartcolorstyle+xml"/>
  <Override PartName="/ppt/charts/colors3.xml" ContentType="application/vnd.ms-office.chartcolorstyl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olors1.xml" ContentType="application/vnd.ms-office.chartcolorstyle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style5.xml" ContentType="application/vnd.ms-office.chartstyl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charts/style4.xml" ContentType="application/vnd.ms-office.chartstyle+xml"/>
  <Override PartName="/ppt/charts/style3.xml" ContentType="application/vnd.ms-office.chartstyl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charts/style1.xml" ContentType="application/vnd.ms-office.chartstyl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quickStyle3.xml" ContentType="application/vnd.openxmlformats-officedocument.drawingml.diagramStyle+xml"/>
  <Override PartName="/ppt/diagrams/drawing1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4470" r:id="rId1"/>
  </p:sldMasterIdLst>
  <p:sldIdLst>
    <p:sldId id="257" r:id="rId2"/>
    <p:sldId id="258" r:id="rId3"/>
  </p:sldIdLst>
  <p:sldSz cx="9144000" cy="5143500" type="screen16x9"/>
  <p:notesSz cx="6858000" cy="9144000"/>
  <p:defaultTextStyle>
    <a:defPPr>
      <a:defRPr lang="en-US"/>
    </a:defPPr>
    <a:lvl1pPr marL="0" algn="l" defTabSz="3429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3429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3429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3429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3429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3429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3429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3429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3429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Estilo temático 1 - Énfasis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000" autoAdjust="0"/>
    <p:restoredTop sz="94660"/>
  </p:normalViewPr>
  <p:slideViewPr>
    <p:cSldViewPr snapToGrid="0">
      <p:cViewPr varScale="1">
        <p:scale>
          <a:sx n="92" d="100"/>
          <a:sy n="92" d="100"/>
        </p:scale>
        <p:origin x="-560" y="-6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Hoja_de_c_lculo_de_Microsoft_Office_Excel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package" Target="../embeddings/Hoja_de_c_lculo_de_Microsoft_Office_Excel2.xlsx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Style" Target="style3.xml"/><Relationship Id="rId2" Type="http://schemas.microsoft.com/office/2011/relationships/chartColorStyle" Target="colors3.xml"/><Relationship Id="rId1" Type="http://schemas.openxmlformats.org/officeDocument/2006/relationships/package" Target="../embeddings/Hoja_de_c_lculo_de_Microsoft_Office_Excel3.xlsx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Style" Target="style4.xml"/><Relationship Id="rId2" Type="http://schemas.microsoft.com/office/2011/relationships/chartColorStyle" Target="colors4.xml"/><Relationship Id="rId1" Type="http://schemas.openxmlformats.org/officeDocument/2006/relationships/package" Target="../embeddings/Hoja_de_c_lculo_de_Microsoft_Office_Excel4.xlsx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Style" Target="style5.xml"/><Relationship Id="rId2" Type="http://schemas.microsoft.com/office/2011/relationships/chartColorStyle" Target="colors5.xml"/><Relationship Id="rId1" Type="http://schemas.openxmlformats.org/officeDocument/2006/relationships/package" Target="../embeddings/Hoja_de_c_lculo_de_Microsoft_Office_Excel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ES"/>
  <c:chart>
    <c:title>
      <c:tx>
        <c:rich>
          <a:bodyPr rot="0" spcFirstLastPara="1" vertOverflow="ellipsis" vert="horz" wrap="square" anchor="ctr" anchorCtr="1"/>
          <a:lstStyle/>
          <a:p>
            <a:pPr>
              <a:defRPr sz="614" b="1" i="0" u="none" strike="noStrike" kern="1200" baseline="0">
                <a:solidFill>
                  <a:srgbClr val="024F70"/>
                </a:solidFill>
                <a:latin typeface="Montserrat" panose="00000500000000000000" pitchFamily="2" charset="0"/>
                <a:ea typeface="+mn-ea"/>
                <a:cs typeface="+mn-cs"/>
              </a:defRPr>
            </a:pPr>
            <a:r>
              <a:rPr lang="es-ES" sz="900" dirty="0">
                <a:solidFill>
                  <a:srgbClr val="024F70"/>
                </a:solidFill>
                <a:latin typeface="Montserrat" panose="00000500000000000000" pitchFamily="2" charset="0"/>
              </a:rPr>
              <a:t>Agudizaciones</a:t>
            </a:r>
            <a:endParaRPr lang="es-ES" dirty="0">
              <a:solidFill>
                <a:srgbClr val="024F70"/>
              </a:solidFill>
              <a:latin typeface="Montserrat" panose="00000500000000000000" pitchFamily="2" charset="0"/>
            </a:endParaRPr>
          </a:p>
        </c:rich>
      </c:tx>
      <c:layout>
        <c:manualLayout>
          <c:xMode val="edge"/>
          <c:yMode val="edge"/>
          <c:x val="0.39857418942035239"/>
          <c:y val="0.11247796450816783"/>
        </c:manualLayout>
      </c:layout>
      <c:spPr>
        <a:noFill/>
        <a:ln w="7219">
          <a:noFill/>
        </a:ln>
        <a:effectLst/>
      </c:spPr>
    </c:title>
    <c:plotArea>
      <c:layout/>
      <c:barChart>
        <c:barDir val="col"/>
        <c:grouping val="clustered"/>
        <c:ser>
          <c:idx val="0"/>
          <c:order val="0"/>
          <c:tx>
            <c:strRef>
              <c:f>Hoja1!$B$1</c:f>
              <c:strCache>
                <c:ptCount val="1"/>
                <c:pt idx="0">
                  <c:v>previo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dLbls>
            <c:spPr>
              <a:noFill/>
              <a:ln w="7219"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512" b="0" i="0" u="none" strike="noStrike" kern="1200" baseline="0">
                    <a:solidFill>
                      <a:schemeClr val="tx1"/>
                    </a:solidFill>
                    <a:latin typeface="Montserrat" panose="00000500000000000000" pitchFamily="2" charset="0"/>
                    <a:ea typeface="+mn-ea"/>
                    <a:cs typeface="+mn-cs"/>
                  </a:defRPr>
                </a:pPr>
                <a:endParaRPr lang="es-ES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Hoja1!$A$2:$A$4</c:f>
              <c:strCache>
                <c:ptCount val="3"/>
                <c:pt idx="0">
                  <c:v>basal</c:v>
                </c:pt>
                <c:pt idx="1">
                  <c:v>4 meses</c:v>
                </c:pt>
                <c:pt idx="2">
                  <c:v>1 año</c:v>
                </c:pt>
              </c:strCache>
            </c:strRef>
          </c:cat>
          <c:val>
            <c:numRef>
              <c:f>Hoja1!$B$2:$B$4</c:f>
              <c:numCache>
                <c:formatCode>General</c:formatCode>
                <c:ptCount val="3"/>
                <c:pt idx="0">
                  <c:v>4.45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AB1-4897-8E7B-E8F54DD4528D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4 meses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dLbls>
            <c:spPr>
              <a:noFill/>
              <a:ln w="7219"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512" b="0" i="0" u="none" strike="noStrike" kern="1200" baseline="0">
                    <a:solidFill>
                      <a:schemeClr val="tx1"/>
                    </a:solidFill>
                    <a:latin typeface="Montserrat" panose="00000500000000000000" pitchFamily="2" charset="0"/>
                    <a:ea typeface="+mn-ea"/>
                    <a:cs typeface="+mn-cs"/>
                  </a:defRPr>
                </a:pPr>
                <a:endParaRPr lang="es-ES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Hoja1!$A$2:$A$4</c:f>
              <c:strCache>
                <c:ptCount val="3"/>
                <c:pt idx="0">
                  <c:v>basal</c:v>
                </c:pt>
                <c:pt idx="1">
                  <c:v>4 meses</c:v>
                </c:pt>
                <c:pt idx="2">
                  <c:v>1 año</c:v>
                </c:pt>
              </c:strCache>
            </c:strRef>
          </c:cat>
          <c:val>
            <c:numRef>
              <c:f>Hoja1!$C$2:$C$4</c:f>
              <c:numCache>
                <c:formatCode>General</c:formatCode>
                <c:ptCount val="3"/>
                <c:pt idx="1">
                  <c:v>0.71000000000000008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DAB1-4897-8E7B-E8F54DD4528D}"/>
            </c:ext>
          </c:extLst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1año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dLbls>
            <c:spPr>
              <a:noFill/>
              <a:ln w="7219"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512" b="0" i="0" u="none" strike="noStrike" kern="1200" baseline="0">
                    <a:solidFill>
                      <a:schemeClr val="tx1"/>
                    </a:solidFill>
                    <a:latin typeface="Montserrat" panose="00000500000000000000" pitchFamily="2" charset="0"/>
                    <a:ea typeface="+mn-ea"/>
                    <a:cs typeface="+mn-cs"/>
                  </a:defRPr>
                </a:pPr>
                <a:endParaRPr lang="es-ES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Hoja1!$A$2:$A$4</c:f>
              <c:strCache>
                <c:ptCount val="3"/>
                <c:pt idx="0">
                  <c:v>basal</c:v>
                </c:pt>
                <c:pt idx="1">
                  <c:v>4 meses</c:v>
                </c:pt>
                <c:pt idx="2">
                  <c:v>1 año</c:v>
                </c:pt>
              </c:strCache>
            </c:strRef>
          </c:cat>
          <c:val>
            <c:numRef>
              <c:f>Hoja1!$D$2:$D$4</c:f>
              <c:numCache>
                <c:formatCode>General</c:formatCode>
                <c:ptCount val="3"/>
                <c:pt idx="2">
                  <c:v>0.70000000000000007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DAB1-4897-8E7B-E8F54DD4528D}"/>
            </c:ext>
          </c:extLst>
        </c:ser>
        <c:dLbls>
          <c:showVal val="1"/>
        </c:dLbls>
        <c:overlap val="-25"/>
        <c:axId val="88838912"/>
        <c:axId val="88840448"/>
      </c:barChart>
      <c:catAx>
        <c:axId val="88838912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1805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512" b="0" i="0" u="none" strike="noStrike" kern="1200" baseline="0">
                <a:solidFill>
                  <a:schemeClr val="tx1"/>
                </a:solidFill>
                <a:latin typeface="Montserrat" panose="00000500000000000000" pitchFamily="2" charset="0"/>
                <a:ea typeface="+mn-ea"/>
                <a:cs typeface="+mn-cs"/>
              </a:defRPr>
            </a:pPr>
            <a:endParaRPr lang="es-ES"/>
          </a:p>
        </c:txPr>
        <c:crossAx val="88840448"/>
        <c:crosses val="autoZero"/>
        <c:auto val="1"/>
        <c:lblAlgn val="ctr"/>
        <c:lblOffset val="100"/>
      </c:catAx>
      <c:valAx>
        <c:axId val="88840448"/>
        <c:scaling>
          <c:orientation val="minMax"/>
        </c:scaling>
        <c:delete val="1"/>
        <c:axPos val="l"/>
        <c:numFmt formatCode="General" sourceLinked="1"/>
        <c:tickLblPos val="nextTo"/>
        <c:crossAx val="88838912"/>
        <c:crosses val="autoZero"/>
        <c:crossBetween val="between"/>
      </c:valAx>
      <c:spPr>
        <a:noFill/>
        <a:ln w="7219">
          <a:noFill/>
        </a:ln>
        <a:effectLst/>
      </c:spPr>
    </c:plotArea>
    <c:plotVisOnly val="1"/>
    <c:dispBlanksAs val="gap"/>
  </c:chart>
  <c:spPr>
    <a:noFill/>
    <a:ln w="12700" cap="flat" cmpd="sng" algn="ctr">
      <a:noFill/>
      <a:prstDash val="solid"/>
    </a:ln>
    <a:effectLst/>
  </c:spPr>
  <c:txPr>
    <a:bodyPr/>
    <a:lstStyle/>
    <a:p>
      <a:pPr>
        <a:defRPr sz="512"/>
      </a:pPr>
      <a:endParaRPr lang="es-ES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ES"/>
  <c:chart>
    <c:title>
      <c:tx>
        <c:rich>
          <a:bodyPr rot="0" spcFirstLastPara="1" vertOverflow="ellipsis" vert="horz" wrap="square" anchor="ctr" anchorCtr="1"/>
          <a:lstStyle/>
          <a:p>
            <a:pPr>
              <a:defRPr sz="1028" b="1" i="0" u="none" strike="noStrike" kern="1200" baseline="0">
                <a:solidFill>
                  <a:srgbClr val="024F70"/>
                </a:solidFill>
                <a:latin typeface="Montserrat" panose="00000500000000000000" pitchFamily="2" charset="0"/>
                <a:ea typeface="+mn-ea"/>
                <a:cs typeface="+mn-cs"/>
              </a:defRPr>
            </a:pPr>
            <a:r>
              <a:rPr lang="es-ES" sz="900" dirty="0">
                <a:solidFill>
                  <a:srgbClr val="024F70"/>
                </a:solidFill>
                <a:latin typeface="Montserrat" panose="00000500000000000000" pitchFamily="2" charset="0"/>
              </a:rPr>
              <a:t>Urgencias</a:t>
            </a:r>
            <a:endParaRPr lang="es-ES" sz="1000" dirty="0">
              <a:solidFill>
                <a:srgbClr val="024F70"/>
              </a:solidFill>
              <a:latin typeface="Montserrat" panose="00000500000000000000" pitchFamily="2" charset="0"/>
            </a:endParaRPr>
          </a:p>
        </c:rich>
      </c:tx>
      <c:layout/>
      <c:spPr>
        <a:noFill/>
        <a:ln w="12078">
          <a:noFill/>
        </a:ln>
        <a:effectLst/>
      </c:spPr>
    </c:title>
    <c:plotArea>
      <c:layout/>
      <c:barChart>
        <c:barDir val="col"/>
        <c:grouping val="clustered"/>
        <c:ser>
          <c:idx val="0"/>
          <c:order val="0"/>
          <c:tx>
            <c:strRef>
              <c:f>Hoja1!$B$1</c:f>
              <c:strCache>
                <c:ptCount val="1"/>
                <c:pt idx="0">
                  <c:v>previo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dLbls>
            <c:spPr>
              <a:noFill/>
              <a:ln w="12078"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57" b="0" i="0" u="none" strike="noStrike" kern="1200" baseline="0">
                    <a:solidFill>
                      <a:srgbClr val="024F70"/>
                    </a:solidFill>
                    <a:latin typeface="Montserrat" panose="00000500000000000000" pitchFamily="2" charset="0"/>
                    <a:ea typeface="+mn-ea"/>
                    <a:cs typeface="+mn-cs"/>
                  </a:defRPr>
                </a:pPr>
                <a:endParaRPr lang="es-ES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Hoja1!$A$2:$A$4</c:f>
              <c:strCache>
                <c:ptCount val="3"/>
                <c:pt idx="0">
                  <c:v>basal</c:v>
                </c:pt>
                <c:pt idx="1">
                  <c:v>4 meses</c:v>
                </c:pt>
                <c:pt idx="2">
                  <c:v>1 año</c:v>
                </c:pt>
              </c:strCache>
            </c:strRef>
          </c:cat>
          <c:val>
            <c:numRef>
              <c:f>Hoja1!$B$2:$B$4</c:f>
              <c:numCache>
                <c:formatCode>General</c:formatCode>
                <c:ptCount val="3"/>
                <c:pt idx="0">
                  <c:v>2.2000000000000002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A624-4F70-9167-3CC5709615BB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4 meses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dLbls>
            <c:spPr>
              <a:noFill/>
              <a:ln w="12078"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57" b="0" i="0" u="none" strike="noStrike" kern="1200" baseline="0">
                    <a:solidFill>
                      <a:srgbClr val="024F70"/>
                    </a:solidFill>
                    <a:latin typeface="Montserrat" panose="00000500000000000000" pitchFamily="2" charset="0"/>
                    <a:ea typeface="+mn-ea"/>
                    <a:cs typeface="+mn-cs"/>
                  </a:defRPr>
                </a:pPr>
                <a:endParaRPr lang="es-ES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Hoja1!$A$2:$A$4</c:f>
              <c:strCache>
                <c:ptCount val="3"/>
                <c:pt idx="0">
                  <c:v>basal</c:v>
                </c:pt>
                <c:pt idx="1">
                  <c:v>4 meses</c:v>
                </c:pt>
                <c:pt idx="2">
                  <c:v>1 año</c:v>
                </c:pt>
              </c:strCache>
            </c:strRef>
          </c:cat>
          <c:val>
            <c:numRef>
              <c:f>Hoja1!$C$2:$C$4</c:f>
              <c:numCache>
                <c:formatCode>General</c:formatCode>
                <c:ptCount val="3"/>
                <c:pt idx="1">
                  <c:v>0.14000000000000001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A624-4F70-9167-3CC5709615BB}"/>
            </c:ext>
          </c:extLst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1año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dLbls>
            <c:spPr>
              <a:noFill/>
              <a:ln w="12078"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57" b="0" i="0" u="none" strike="noStrike" kern="1200" baseline="0">
                    <a:solidFill>
                      <a:srgbClr val="024F70"/>
                    </a:solidFill>
                    <a:latin typeface="Montserrat" panose="00000500000000000000" pitchFamily="2" charset="0"/>
                    <a:ea typeface="+mn-ea"/>
                    <a:cs typeface="+mn-cs"/>
                  </a:defRPr>
                </a:pPr>
                <a:endParaRPr lang="es-ES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Hoja1!$A$2:$A$4</c:f>
              <c:strCache>
                <c:ptCount val="3"/>
                <c:pt idx="0">
                  <c:v>basal</c:v>
                </c:pt>
                <c:pt idx="1">
                  <c:v>4 meses</c:v>
                </c:pt>
                <c:pt idx="2">
                  <c:v>1 año</c:v>
                </c:pt>
              </c:strCache>
            </c:strRef>
          </c:cat>
          <c:val>
            <c:numRef>
              <c:f>Hoja1!$D$2:$D$4</c:f>
              <c:numCache>
                <c:formatCode>General</c:formatCode>
                <c:ptCount val="3"/>
                <c:pt idx="2">
                  <c:v>0.1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A624-4F70-9167-3CC5709615BB}"/>
            </c:ext>
          </c:extLst>
        </c:ser>
        <c:dLbls>
          <c:showVal val="1"/>
        </c:dLbls>
        <c:overlap val="-25"/>
        <c:axId val="105406848"/>
        <c:axId val="105408384"/>
      </c:barChart>
      <c:catAx>
        <c:axId val="105406848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3019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57" b="0" i="0" u="none" strike="noStrike" kern="1200" baseline="0">
                <a:solidFill>
                  <a:srgbClr val="024F70"/>
                </a:solidFill>
                <a:latin typeface="Montserrat" panose="00000500000000000000" pitchFamily="2" charset="0"/>
                <a:ea typeface="+mn-ea"/>
                <a:cs typeface="+mn-cs"/>
              </a:defRPr>
            </a:pPr>
            <a:endParaRPr lang="es-ES"/>
          </a:p>
        </c:txPr>
        <c:crossAx val="105408384"/>
        <c:crosses val="autoZero"/>
        <c:auto val="1"/>
        <c:lblAlgn val="ctr"/>
        <c:lblOffset val="100"/>
      </c:catAx>
      <c:valAx>
        <c:axId val="105408384"/>
        <c:scaling>
          <c:orientation val="minMax"/>
        </c:scaling>
        <c:delete val="1"/>
        <c:axPos val="l"/>
        <c:numFmt formatCode="General" sourceLinked="1"/>
        <c:tickLblPos val="nextTo"/>
        <c:crossAx val="105406848"/>
        <c:crosses val="autoZero"/>
        <c:crossBetween val="between"/>
      </c:valAx>
      <c:spPr>
        <a:noFill/>
        <a:ln w="12078">
          <a:noFill/>
        </a:ln>
        <a:effectLst/>
      </c:spPr>
    </c:plotArea>
    <c:plotVisOnly val="1"/>
    <c:dispBlanksAs val="gap"/>
  </c:chart>
  <c:spPr>
    <a:noFill/>
    <a:ln w="12700" cap="flat" cmpd="sng" algn="ctr">
      <a:noFill/>
      <a:prstDash val="solid"/>
    </a:ln>
    <a:effectLst/>
  </c:spPr>
  <c:txPr>
    <a:bodyPr/>
    <a:lstStyle/>
    <a:p>
      <a:pPr>
        <a:defRPr sz="857"/>
      </a:pPr>
      <a:endParaRPr lang="es-ES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ES"/>
  <c:chart>
    <c:title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58" b="1" i="0" u="none" strike="noStrike" kern="1200" baseline="0">
              <a:solidFill>
                <a:srgbClr val="024F70"/>
              </a:solidFill>
              <a:latin typeface="Montserrat" panose="00000500000000000000" pitchFamily="2" charset="0"/>
              <a:ea typeface="+mn-ea"/>
              <a:cs typeface="+mn-cs"/>
            </a:defRPr>
          </a:pPr>
          <a:endParaRPr lang="es-ES"/>
        </a:p>
      </c:txPr>
    </c:title>
    <c:plotArea>
      <c:layout/>
      <c:lineChart>
        <c:grouping val="standard"/>
        <c:ser>
          <c:idx val="0"/>
          <c:order val="0"/>
          <c:tx>
            <c:strRef>
              <c:f>Hoja1!$B$1</c:f>
              <c:strCache>
                <c:ptCount val="1"/>
                <c:pt idx="0">
                  <c:v>ACT</c:v>
                </c:pt>
              </c:strCache>
            </c:strRef>
          </c:tx>
          <c:spPr>
            <a:ln w="38100" cap="rnd" cmpd="sng" algn="ctr">
              <a:solidFill>
                <a:schemeClr val="accent1"/>
              </a:solidFill>
              <a:prstDash val="solid"/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0"/>
                  <c:y val="1.171646162858818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715" b="0" i="0" u="none" strike="noStrike" kern="1200" baseline="0">
                      <a:solidFill>
                        <a:srgbClr val="024F70"/>
                      </a:solidFill>
                      <a:latin typeface="Montserrat" panose="00000500000000000000" pitchFamily="2" charset="0"/>
                      <a:ea typeface="+mn-ea"/>
                      <a:cs typeface="+mn-cs"/>
                    </a:defRPr>
                  </a:pPr>
                  <a:endParaRPr lang="es-ES"/>
                </a:p>
              </c:txPr>
              <c:dLblPos val="r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1DD-4CBF-B966-732576CC31C2}"/>
                </c:ext>
              </c:extLst>
            </c:dLbl>
            <c:dLbl>
              <c:idx val="1"/>
              <c:layout>
                <c:manualLayout>
                  <c:x val="-1.5625000000000589E-3"/>
                  <c:y val="-3.749267721148217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715" b="0" i="0" u="none" strike="noStrike" kern="1200" baseline="0">
                      <a:solidFill>
                        <a:srgbClr val="024F70"/>
                      </a:solidFill>
                      <a:latin typeface="Montserrat" panose="00000500000000000000" pitchFamily="2" charset="0"/>
                      <a:ea typeface="+mn-ea"/>
                      <a:cs typeface="+mn-cs"/>
                    </a:defRPr>
                  </a:pPr>
                  <a:endParaRPr lang="es-ES"/>
                </a:p>
              </c:txPr>
              <c:dLblPos val="r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1DD-4CBF-B966-732576CC31C2}"/>
                </c:ext>
              </c:extLst>
            </c:dLbl>
            <c:spPr>
              <a:noFill/>
              <a:ln w="10092"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715" b="0" i="0" u="none" strike="noStrike" kern="1200" baseline="0">
                    <a:solidFill>
                      <a:srgbClr val="024F70"/>
                    </a:solidFill>
                    <a:latin typeface="Montserrat" panose="00000500000000000000" pitchFamily="2" charset="0"/>
                    <a:ea typeface="+mn-ea"/>
                    <a:cs typeface="+mn-cs"/>
                  </a:defRPr>
                </a:pPr>
                <a:endParaRPr lang="es-ES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Hoja1!$A$2:$A$4</c:f>
              <c:strCache>
                <c:ptCount val="3"/>
                <c:pt idx="0">
                  <c:v>Previo</c:v>
                </c:pt>
                <c:pt idx="1">
                  <c:v>4 meses</c:v>
                </c:pt>
                <c:pt idx="2">
                  <c:v>1 año</c:v>
                </c:pt>
              </c:strCache>
            </c:strRef>
          </c:cat>
          <c:val>
            <c:numRef>
              <c:f>Hoja1!$B$2:$B$4</c:f>
              <c:numCache>
                <c:formatCode>General</c:formatCode>
                <c:ptCount val="3"/>
                <c:pt idx="0">
                  <c:v>13.350000000000001</c:v>
                </c:pt>
                <c:pt idx="1">
                  <c:v>20.85</c:v>
                </c:pt>
                <c:pt idx="2">
                  <c:v>22.5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E1DD-4CBF-B966-732576CC31C2}"/>
            </c:ext>
          </c:extLst>
        </c:ser>
        <c:dLbls>
          <c:showVal val="1"/>
        </c:dLbls>
        <c:marker val="1"/>
        <c:axId val="105740544"/>
        <c:axId val="105750528"/>
      </c:lineChart>
      <c:catAx>
        <c:axId val="105740544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1270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15" b="0" i="0" u="none" strike="noStrike" kern="1200" baseline="0">
                <a:solidFill>
                  <a:srgbClr val="024F70"/>
                </a:solidFill>
                <a:latin typeface="Montserrat" panose="00000500000000000000" pitchFamily="2" charset="0"/>
                <a:ea typeface="+mn-ea"/>
                <a:cs typeface="+mn-cs"/>
              </a:defRPr>
            </a:pPr>
            <a:endParaRPr lang="es-ES"/>
          </a:p>
        </c:txPr>
        <c:crossAx val="105750528"/>
        <c:crosses val="autoZero"/>
        <c:auto val="1"/>
        <c:lblAlgn val="ctr"/>
        <c:lblOffset val="100"/>
      </c:catAx>
      <c:valAx>
        <c:axId val="105750528"/>
        <c:scaling>
          <c:orientation val="minMax"/>
        </c:scaling>
        <c:axPos val="l"/>
        <c:majorGridlines>
          <c:spPr>
            <a:ln w="12700" cap="flat" cmpd="sng" algn="ctr">
              <a:solidFill>
                <a:schemeClr val="tx1">
                  <a:tint val="75000"/>
                </a:schemeClr>
              </a:solidFill>
              <a:prstDash val="solid"/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 w="1270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15" b="0" i="0" u="none" strike="noStrike" kern="1200" baseline="0">
                <a:solidFill>
                  <a:srgbClr val="024F70"/>
                </a:solidFill>
                <a:latin typeface="Montserrat" panose="00000500000000000000" pitchFamily="2" charset="0"/>
                <a:ea typeface="+mn-ea"/>
                <a:cs typeface="+mn-cs"/>
              </a:defRPr>
            </a:pPr>
            <a:endParaRPr lang="es-ES"/>
          </a:p>
        </c:txPr>
        <c:crossAx val="105740544"/>
        <c:crosses val="autoZero"/>
        <c:crossBetween val="between"/>
      </c:valAx>
      <c:spPr>
        <a:noFill/>
        <a:ln w="10092">
          <a:noFill/>
        </a:ln>
        <a:effectLst/>
      </c:spPr>
    </c:plotArea>
    <c:legend>
      <c:legendPos val="r"/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715" b="0" i="0" u="none" strike="noStrike" kern="1200" baseline="0">
              <a:solidFill>
                <a:srgbClr val="024F70"/>
              </a:solidFill>
              <a:latin typeface="Montserrat" panose="00000500000000000000" pitchFamily="2" charset="0"/>
              <a:ea typeface="+mn-ea"/>
              <a:cs typeface="+mn-cs"/>
            </a:defRPr>
          </a:pPr>
          <a:endParaRPr lang="es-ES"/>
        </a:p>
      </c:txPr>
    </c:legend>
    <c:plotVisOnly val="1"/>
    <c:dispBlanksAs val="gap"/>
  </c:chart>
  <c:spPr>
    <a:noFill/>
    <a:ln w="12700" cap="flat" cmpd="sng" algn="ctr">
      <a:noFill/>
      <a:prstDash val="solid"/>
    </a:ln>
    <a:effectLst/>
  </c:spPr>
  <c:txPr>
    <a:bodyPr/>
    <a:lstStyle/>
    <a:p>
      <a:pPr>
        <a:defRPr sz="715">
          <a:latin typeface="Montserrat" panose="00000500000000000000" pitchFamily="2" charset="0"/>
        </a:defRPr>
      </a:pPr>
      <a:endParaRPr lang="es-ES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ES"/>
  <c:chart>
    <c:title>
      <c:tx>
        <c:rich>
          <a:bodyPr rot="0" spcFirstLastPara="1" vertOverflow="ellipsis" vert="horz" wrap="square" anchor="ctr" anchorCtr="1"/>
          <a:lstStyle/>
          <a:p>
            <a:pPr>
              <a:defRPr sz="852" b="1" i="0" u="none" strike="noStrike" kern="1200" baseline="0">
                <a:solidFill>
                  <a:schemeClr val="tx1"/>
                </a:solidFill>
                <a:latin typeface="Montserrat" panose="00000500000000000000" pitchFamily="2" charset="0"/>
                <a:ea typeface="+mn-ea"/>
                <a:cs typeface="+mn-cs"/>
              </a:defRPr>
            </a:pPr>
            <a:r>
              <a:rPr lang="en-US" dirty="0" err="1">
                <a:solidFill>
                  <a:srgbClr val="024F70"/>
                </a:solidFill>
              </a:rPr>
              <a:t>Eosinófilos</a:t>
            </a:r>
            <a:endParaRPr lang="en-US" dirty="0">
              <a:solidFill>
                <a:srgbClr val="024F70"/>
              </a:solidFill>
            </a:endParaRPr>
          </a:p>
        </c:rich>
      </c:tx>
      <c:layout/>
      <c:spPr>
        <a:noFill/>
        <a:ln>
          <a:noFill/>
        </a:ln>
        <a:effectLst/>
      </c:spPr>
    </c:title>
    <c:plotArea>
      <c:layout/>
      <c:lineChart>
        <c:grouping val="standard"/>
        <c:ser>
          <c:idx val="0"/>
          <c:order val="0"/>
          <c:tx>
            <c:strRef>
              <c:f>Hoja1!$B$1</c:f>
              <c:strCache>
                <c:ptCount val="1"/>
                <c:pt idx="0">
                  <c:v>eosinófilos</c:v>
                </c:pt>
              </c:strCache>
            </c:strRef>
          </c:tx>
          <c:spPr>
            <a:ln w="38100" cap="rnd" cmpd="sng" algn="ctr">
              <a:solidFill>
                <a:schemeClr val="accent1"/>
              </a:solidFill>
              <a:prstDash val="solid"/>
              <a:round/>
            </a:ln>
            <a:effectLst/>
          </c:spPr>
          <c:marker>
            <c:symbol val="none"/>
          </c:marker>
          <c:dLbls>
            <c:dLbl>
              <c:idx val="1"/>
              <c:layout>
                <c:manualLayout>
                  <c:x val="0"/>
                  <c:y val="-3.7465889814883011E-2"/>
                </c:manualLayout>
              </c:layout>
              <c:dLblPos val="r"/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2E8-4D1A-B3F8-FEA2E87A8498}"/>
                </c:ext>
              </c:extLst>
            </c:dLbl>
            <c:spPr>
              <a:noFill/>
              <a:ln w="10017"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710" b="0" i="0" u="none" strike="noStrike" kern="1200" baseline="0">
                    <a:solidFill>
                      <a:srgbClr val="024F70"/>
                    </a:solidFill>
                    <a:latin typeface="Montserrat" panose="00000500000000000000" pitchFamily="2" charset="0"/>
                    <a:ea typeface="+mn-ea"/>
                    <a:cs typeface="+mn-cs"/>
                  </a:defRPr>
                </a:pPr>
                <a:endParaRPr lang="es-ES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Hoja1!$A$2:$A$4</c:f>
              <c:strCache>
                <c:ptCount val="3"/>
                <c:pt idx="0">
                  <c:v>previo</c:v>
                </c:pt>
                <c:pt idx="1">
                  <c:v>4 meses</c:v>
                </c:pt>
                <c:pt idx="2">
                  <c:v>1 año</c:v>
                </c:pt>
              </c:strCache>
            </c:strRef>
          </c:cat>
          <c:val>
            <c:numRef>
              <c:f>Hoja1!$B$2:$B$4</c:f>
              <c:numCache>
                <c:formatCode>General</c:formatCode>
                <c:ptCount val="3"/>
                <c:pt idx="0">
                  <c:v>797</c:v>
                </c:pt>
                <c:pt idx="1">
                  <c:v>84</c:v>
                </c:pt>
                <c:pt idx="2">
                  <c:v>111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12E8-4D1A-B3F8-FEA2E87A8498}"/>
            </c:ext>
          </c:extLst>
        </c:ser>
        <c:dLbls>
          <c:showVal val="1"/>
        </c:dLbls>
        <c:marker val="1"/>
        <c:axId val="56569856"/>
        <c:axId val="56571392"/>
      </c:lineChart>
      <c:catAx>
        <c:axId val="56569856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1270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10" b="0" i="0" u="none" strike="noStrike" kern="1200" baseline="0">
                <a:solidFill>
                  <a:srgbClr val="024F70"/>
                </a:solidFill>
                <a:latin typeface="Montserrat" panose="00000500000000000000" pitchFamily="2" charset="0"/>
                <a:ea typeface="+mn-ea"/>
                <a:cs typeface="+mn-cs"/>
              </a:defRPr>
            </a:pPr>
            <a:endParaRPr lang="es-ES"/>
          </a:p>
        </c:txPr>
        <c:crossAx val="56571392"/>
        <c:crosses val="autoZero"/>
        <c:auto val="1"/>
        <c:lblAlgn val="ctr"/>
        <c:lblOffset val="100"/>
      </c:catAx>
      <c:valAx>
        <c:axId val="56571392"/>
        <c:scaling>
          <c:orientation val="minMax"/>
        </c:scaling>
        <c:axPos val="l"/>
        <c:majorGridlines>
          <c:spPr>
            <a:ln w="12700" cap="flat" cmpd="sng" algn="ctr">
              <a:solidFill>
                <a:schemeClr val="tx1">
                  <a:tint val="75000"/>
                </a:schemeClr>
              </a:solidFill>
              <a:prstDash val="solid"/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 w="1270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10" b="0" i="0" u="none" strike="noStrike" kern="1200" baseline="0">
                <a:solidFill>
                  <a:srgbClr val="024F70"/>
                </a:solidFill>
                <a:latin typeface="Montserrat" panose="00000500000000000000" pitchFamily="2" charset="0"/>
                <a:ea typeface="+mn-ea"/>
                <a:cs typeface="+mn-cs"/>
              </a:defRPr>
            </a:pPr>
            <a:endParaRPr lang="es-ES"/>
          </a:p>
        </c:txPr>
        <c:crossAx val="56569856"/>
        <c:crosses val="autoZero"/>
        <c:crossBetween val="between"/>
      </c:valAx>
      <c:spPr>
        <a:noFill/>
        <a:ln w="10017">
          <a:noFill/>
        </a:ln>
        <a:effectLst/>
      </c:spPr>
    </c:plotArea>
    <c:plotVisOnly val="1"/>
    <c:dispBlanksAs val="gap"/>
  </c:chart>
  <c:spPr>
    <a:noFill/>
    <a:ln w="12700" cap="flat" cmpd="sng" algn="ctr">
      <a:noFill/>
      <a:prstDash val="solid"/>
    </a:ln>
    <a:effectLst/>
  </c:spPr>
  <c:txPr>
    <a:bodyPr/>
    <a:lstStyle/>
    <a:p>
      <a:pPr>
        <a:defRPr sz="710">
          <a:latin typeface="Montserrat" panose="00000500000000000000" pitchFamily="2" charset="0"/>
        </a:defRPr>
      </a:pPr>
      <a:endParaRPr lang="es-ES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ES"/>
  <c:chart>
    <c:title>
      <c:tx>
        <c:rich>
          <a:bodyPr rot="0" spcFirstLastPara="1" vertOverflow="ellipsis" vert="horz" wrap="square" anchor="ctr" anchorCtr="1"/>
          <a:lstStyle/>
          <a:p>
            <a:pPr>
              <a:defRPr sz="677" b="1" i="0" u="none" strike="noStrike" kern="1200" baseline="0">
                <a:solidFill>
                  <a:srgbClr val="024F70"/>
                </a:solidFill>
                <a:latin typeface="Montserrat" panose="00000500000000000000" pitchFamily="2" charset="0"/>
                <a:ea typeface="+mn-ea"/>
                <a:cs typeface="+mn-cs"/>
              </a:defRPr>
            </a:pPr>
            <a:r>
              <a:rPr lang="es-ES" sz="900" dirty="0">
                <a:solidFill>
                  <a:srgbClr val="024F70"/>
                </a:solidFill>
                <a:latin typeface="Montserrat" panose="00000500000000000000" pitchFamily="2" charset="0"/>
              </a:rPr>
              <a:t>Corticoides orales</a:t>
            </a:r>
          </a:p>
        </c:rich>
      </c:tx>
      <c:layout>
        <c:manualLayout>
          <c:xMode val="edge"/>
          <c:yMode val="edge"/>
          <c:x val="0.33891253262763654"/>
          <c:y val="9.8418263754766505E-2"/>
        </c:manualLayout>
      </c:layout>
      <c:spPr>
        <a:noFill/>
        <a:ln w="7961">
          <a:noFill/>
        </a:ln>
        <a:effectLst/>
      </c:spPr>
    </c:title>
    <c:plotArea>
      <c:layout/>
      <c:barChart>
        <c:barDir val="col"/>
        <c:grouping val="clustered"/>
        <c:ser>
          <c:idx val="0"/>
          <c:order val="0"/>
          <c:tx>
            <c:strRef>
              <c:f>Hoja1!$B$1</c:f>
              <c:strCache>
                <c:ptCount val="1"/>
                <c:pt idx="0">
                  <c:v>previo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dLbls>
            <c:spPr>
              <a:noFill/>
              <a:ln w="7961"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564" b="0" i="0" u="none" strike="noStrike" kern="1200" baseline="0">
                    <a:solidFill>
                      <a:srgbClr val="024F70"/>
                    </a:solidFill>
                    <a:latin typeface="Montserrat" panose="00000500000000000000" pitchFamily="2" charset="0"/>
                    <a:ea typeface="+mn-ea"/>
                    <a:cs typeface="+mn-cs"/>
                  </a:defRPr>
                </a:pPr>
                <a:endParaRPr lang="es-ES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Hoja1!$A$2:$A$4</c:f>
              <c:strCache>
                <c:ptCount val="3"/>
                <c:pt idx="0">
                  <c:v>basal</c:v>
                </c:pt>
                <c:pt idx="1">
                  <c:v>4 meses</c:v>
                </c:pt>
                <c:pt idx="2">
                  <c:v>1 año</c:v>
                </c:pt>
              </c:strCache>
            </c:strRef>
          </c:cat>
          <c:val>
            <c:numRef>
              <c:f>Hoja1!$B$2:$B$4</c:f>
              <c:numCache>
                <c:formatCode>General</c:formatCode>
                <c:ptCount val="3"/>
                <c:pt idx="0">
                  <c:v>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846-4318-8B19-2CCA9FF01CD3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4 meses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dLbls>
            <c:spPr>
              <a:noFill/>
              <a:ln w="7961"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564" b="0" i="0" u="none" strike="noStrike" kern="1200" baseline="0">
                    <a:solidFill>
                      <a:srgbClr val="024F70"/>
                    </a:solidFill>
                    <a:latin typeface="Montserrat" panose="00000500000000000000" pitchFamily="2" charset="0"/>
                    <a:ea typeface="+mn-ea"/>
                    <a:cs typeface="+mn-cs"/>
                  </a:defRPr>
                </a:pPr>
                <a:endParaRPr lang="es-ES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Hoja1!$A$2:$A$4</c:f>
              <c:strCache>
                <c:ptCount val="3"/>
                <c:pt idx="0">
                  <c:v>basal</c:v>
                </c:pt>
                <c:pt idx="1">
                  <c:v>4 meses</c:v>
                </c:pt>
                <c:pt idx="2">
                  <c:v>1 año</c:v>
                </c:pt>
              </c:strCache>
            </c:strRef>
          </c:cat>
          <c:val>
            <c:numRef>
              <c:f>Hoja1!$C$2:$C$4</c:f>
              <c:numCache>
                <c:formatCode>General</c:formatCode>
                <c:ptCount val="3"/>
                <c:pt idx="1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C846-4318-8B19-2CCA9FF01CD3}"/>
            </c:ext>
          </c:extLst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1año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dLbls>
            <c:spPr>
              <a:noFill/>
              <a:ln w="7961"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564" b="0" i="0" u="none" strike="noStrike" kern="1200" baseline="0">
                    <a:solidFill>
                      <a:srgbClr val="024F70"/>
                    </a:solidFill>
                    <a:latin typeface="Montserrat" panose="00000500000000000000" pitchFamily="2" charset="0"/>
                    <a:ea typeface="+mn-ea"/>
                    <a:cs typeface="+mn-cs"/>
                  </a:defRPr>
                </a:pPr>
                <a:endParaRPr lang="es-ES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Hoja1!$A$2:$A$4</c:f>
              <c:strCache>
                <c:ptCount val="3"/>
                <c:pt idx="0">
                  <c:v>basal</c:v>
                </c:pt>
                <c:pt idx="1">
                  <c:v>4 meses</c:v>
                </c:pt>
                <c:pt idx="2">
                  <c:v>1 año</c:v>
                </c:pt>
              </c:strCache>
            </c:strRef>
          </c:cat>
          <c:val>
            <c:numRef>
              <c:f>Hoja1!$D$2:$D$4</c:f>
              <c:numCache>
                <c:formatCode>General</c:formatCode>
                <c:ptCount val="3"/>
                <c:pt idx="2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C846-4318-8B19-2CCA9FF01CD3}"/>
            </c:ext>
          </c:extLst>
        </c:ser>
        <c:dLbls>
          <c:showVal val="1"/>
        </c:dLbls>
        <c:overlap val="-25"/>
        <c:axId val="56601984"/>
        <c:axId val="56611968"/>
      </c:barChart>
      <c:catAx>
        <c:axId val="56601984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199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564" b="0" i="0" u="none" strike="noStrike" kern="1200" baseline="0">
                <a:solidFill>
                  <a:srgbClr val="024F70"/>
                </a:solidFill>
                <a:latin typeface="Montserrat" panose="00000500000000000000" pitchFamily="2" charset="0"/>
                <a:ea typeface="+mn-ea"/>
                <a:cs typeface="+mn-cs"/>
              </a:defRPr>
            </a:pPr>
            <a:endParaRPr lang="es-ES"/>
          </a:p>
        </c:txPr>
        <c:crossAx val="56611968"/>
        <c:crosses val="autoZero"/>
        <c:auto val="1"/>
        <c:lblAlgn val="ctr"/>
        <c:lblOffset val="100"/>
      </c:catAx>
      <c:valAx>
        <c:axId val="56611968"/>
        <c:scaling>
          <c:orientation val="minMax"/>
        </c:scaling>
        <c:delete val="1"/>
        <c:axPos val="l"/>
        <c:numFmt formatCode="General" sourceLinked="1"/>
        <c:tickLblPos val="nextTo"/>
        <c:crossAx val="56601984"/>
        <c:crosses val="autoZero"/>
        <c:crossBetween val="between"/>
      </c:valAx>
      <c:spPr>
        <a:noFill/>
        <a:ln w="7961">
          <a:noFill/>
        </a:ln>
        <a:effectLst/>
      </c:spPr>
    </c:plotArea>
    <c:plotVisOnly val="1"/>
    <c:dispBlanksAs val="gap"/>
  </c:chart>
  <c:spPr>
    <a:noFill/>
    <a:ln w="12700" cap="flat" cmpd="sng" algn="ctr">
      <a:noFill/>
      <a:prstDash val="solid"/>
    </a:ln>
    <a:effectLst/>
  </c:spPr>
  <c:txPr>
    <a:bodyPr/>
    <a:lstStyle/>
    <a:p>
      <a:pPr>
        <a:defRPr sz="564"/>
      </a:pPr>
      <a:endParaRPr lang="es-ES"/>
    </a:p>
  </c:txPr>
  <c:externalData r:id="rId1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107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 mods="ignoreCSTransforms">
      <cs:styleClr val="0">
        <a:shade val="25000"/>
      </cs:styl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 mods="ignoreCSTransforms">
      <cs:styleClr val="0">
        <a:tint val="25000"/>
      </cs:styl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107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 mods="ignoreCSTransforms">
      <cs:styleClr val="0">
        <a:shade val="25000"/>
      </cs:styl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 mods="ignoreCSTransforms">
      <cs:styleClr val="0">
        <a:tint val="25000"/>
      </cs:styl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104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 mods="ignoreCSTransforms">
      <cs:styleClr val="0">
        <a:shade val="25000"/>
      </cs:styl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 mods="ignoreCSTransforms">
      <cs:styleClr val="0">
        <a:tint val="25000"/>
      </cs:styl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107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 mods="ignoreCSTransforms">
      <cs:styleClr val="0">
        <a:shade val="25000"/>
      </cs:styl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 mods="ignoreCSTransforms">
      <cs:styleClr val="0">
        <a:tint val="25000"/>
      </cs:styl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6330867-0E2B-4B7A-A60F-47A1A6B6BABF}" type="doc">
      <dgm:prSet loTypeId="urn:microsoft.com/office/officeart/2005/8/layout/hList1" loCatId="list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7EEAF39A-DD7B-4F79-9C51-D7D4E1137BC0}">
      <dgm:prSet phldrT="[Texto]" custT="1"/>
      <dgm:spPr/>
      <dgm:t>
        <a:bodyPr/>
        <a:lstStyle/>
        <a:p>
          <a:r>
            <a:rPr lang="es-ES" sz="1200" b="1" dirty="0"/>
            <a:t>Introducción</a:t>
          </a:r>
          <a:endParaRPr lang="es-ES" sz="1100" b="1" dirty="0"/>
        </a:p>
      </dgm:t>
    </dgm:pt>
    <dgm:pt modelId="{E8BA9E7E-EA4E-4DF3-AE60-D9FCEE4BF085}" type="parTrans" cxnId="{2BFD8CBC-B49C-4032-A514-6D0B6E3FAA6A}">
      <dgm:prSet/>
      <dgm:spPr/>
      <dgm:t>
        <a:bodyPr/>
        <a:lstStyle/>
        <a:p>
          <a:endParaRPr lang="es-ES"/>
        </a:p>
      </dgm:t>
    </dgm:pt>
    <dgm:pt modelId="{20806ECC-5975-47E6-AA66-90C48ABE8B2F}" type="sibTrans" cxnId="{2BFD8CBC-B49C-4032-A514-6D0B6E3FAA6A}">
      <dgm:prSet/>
      <dgm:spPr/>
      <dgm:t>
        <a:bodyPr/>
        <a:lstStyle/>
        <a:p>
          <a:endParaRPr lang="es-ES"/>
        </a:p>
      </dgm:t>
    </dgm:pt>
    <dgm:pt modelId="{985632E0-36AB-4614-9CD1-8EB0785AA95E}">
      <dgm:prSet phldrT="[Texto]" custT="1"/>
      <dgm:spPr/>
      <dgm:t>
        <a:bodyPr/>
        <a:lstStyle/>
        <a:p>
          <a:pPr algn="ctr"/>
          <a:r>
            <a:rPr lang="es-ES" sz="1100" dirty="0"/>
            <a:t>El </a:t>
          </a:r>
          <a:r>
            <a:rPr lang="es-ES" sz="1100" dirty="0" err="1"/>
            <a:t>reslizumab</a:t>
          </a:r>
          <a:r>
            <a:rPr lang="es-ES" sz="1100" dirty="0"/>
            <a:t> es un anticuerpo monoclonal anti-IL-5 aprobado como tratamiento de mantenimiento en pacientes adultos con asma </a:t>
          </a:r>
          <a:r>
            <a:rPr lang="es-ES" sz="1100" dirty="0" err="1"/>
            <a:t>eosinofílico</a:t>
          </a:r>
          <a:r>
            <a:rPr lang="es-ES" sz="1100" dirty="0"/>
            <a:t> grave no controlado. Nuestro objetivo fue demostrar su eficacia en pacientes con asma grave en nuestro hospital.</a:t>
          </a:r>
        </a:p>
      </dgm:t>
    </dgm:pt>
    <dgm:pt modelId="{D75D1E17-9464-4FA1-BA39-7DAE06A47B30}" type="parTrans" cxnId="{B23F481F-26EA-4041-8CB1-70456E534005}">
      <dgm:prSet/>
      <dgm:spPr/>
      <dgm:t>
        <a:bodyPr/>
        <a:lstStyle/>
        <a:p>
          <a:endParaRPr lang="es-ES"/>
        </a:p>
      </dgm:t>
    </dgm:pt>
    <dgm:pt modelId="{51206FDD-A01D-4CCB-A7EF-2D299C76E371}" type="sibTrans" cxnId="{B23F481F-26EA-4041-8CB1-70456E534005}">
      <dgm:prSet/>
      <dgm:spPr/>
      <dgm:t>
        <a:bodyPr/>
        <a:lstStyle/>
        <a:p>
          <a:endParaRPr lang="es-ES"/>
        </a:p>
      </dgm:t>
    </dgm:pt>
    <dgm:pt modelId="{8BEFC76F-DF88-410F-886E-CB0312C02618}" type="pres">
      <dgm:prSet presAssocID="{96330867-0E2B-4B7A-A60F-47A1A6B6BAB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ACCC9F56-3527-44D8-9DEB-57963278D267}" type="pres">
      <dgm:prSet presAssocID="{7EEAF39A-DD7B-4F79-9C51-D7D4E1137BC0}" presName="composite" presStyleCnt="0"/>
      <dgm:spPr/>
    </dgm:pt>
    <dgm:pt modelId="{ACECE7C0-D8D7-4941-85B5-98A37C92B4B0}" type="pres">
      <dgm:prSet presAssocID="{7EEAF39A-DD7B-4F79-9C51-D7D4E1137BC0}" presName="parTx" presStyleLbl="alignNode1" presStyleIdx="0" presStyleCnt="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6B1B634-5D4E-40C2-80DF-FB13870F9FE9}" type="pres">
      <dgm:prSet presAssocID="{7EEAF39A-DD7B-4F79-9C51-D7D4E1137BC0}" presName="desTx" presStyleLbl="alignAccFollowNode1" presStyleIdx="0" presStyleCnt="1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B23F481F-26EA-4041-8CB1-70456E534005}" srcId="{7EEAF39A-DD7B-4F79-9C51-D7D4E1137BC0}" destId="{985632E0-36AB-4614-9CD1-8EB0785AA95E}" srcOrd="0" destOrd="0" parTransId="{D75D1E17-9464-4FA1-BA39-7DAE06A47B30}" sibTransId="{51206FDD-A01D-4CCB-A7EF-2D299C76E371}"/>
    <dgm:cxn modelId="{E3EF1F2F-771E-438B-A9D5-DE99BC915C4F}" type="presOf" srcId="{7EEAF39A-DD7B-4F79-9C51-D7D4E1137BC0}" destId="{ACECE7C0-D8D7-4941-85B5-98A37C92B4B0}" srcOrd="0" destOrd="0" presId="urn:microsoft.com/office/officeart/2005/8/layout/hList1"/>
    <dgm:cxn modelId="{0C15A414-BD95-43A4-A2DC-3DDD72795C64}" type="presOf" srcId="{985632E0-36AB-4614-9CD1-8EB0785AA95E}" destId="{26B1B634-5D4E-40C2-80DF-FB13870F9FE9}" srcOrd="0" destOrd="0" presId="urn:microsoft.com/office/officeart/2005/8/layout/hList1"/>
    <dgm:cxn modelId="{2BFD8CBC-B49C-4032-A514-6D0B6E3FAA6A}" srcId="{96330867-0E2B-4B7A-A60F-47A1A6B6BABF}" destId="{7EEAF39A-DD7B-4F79-9C51-D7D4E1137BC0}" srcOrd="0" destOrd="0" parTransId="{E8BA9E7E-EA4E-4DF3-AE60-D9FCEE4BF085}" sibTransId="{20806ECC-5975-47E6-AA66-90C48ABE8B2F}"/>
    <dgm:cxn modelId="{DB630EA9-1E8A-49E1-88EA-3C59A09E2770}" type="presOf" srcId="{96330867-0E2B-4B7A-A60F-47A1A6B6BABF}" destId="{8BEFC76F-DF88-410F-886E-CB0312C02618}" srcOrd="0" destOrd="0" presId="urn:microsoft.com/office/officeart/2005/8/layout/hList1"/>
    <dgm:cxn modelId="{660AC654-A980-4CF4-BD12-3432C1FFD3F3}" type="presParOf" srcId="{8BEFC76F-DF88-410F-886E-CB0312C02618}" destId="{ACCC9F56-3527-44D8-9DEB-57963278D267}" srcOrd="0" destOrd="0" presId="urn:microsoft.com/office/officeart/2005/8/layout/hList1"/>
    <dgm:cxn modelId="{A44B5E8E-B437-443C-8619-FE87505CB981}" type="presParOf" srcId="{ACCC9F56-3527-44D8-9DEB-57963278D267}" destId="{ACECE7C0-D8D7-4941-85B5-98A37C92B4B0}" srcOrd="0" destOrd="0" presId="urn:microsoft.com/office/officeart/2005/8/layout/hList1"/>
    <dgm:cxn modelId="{B0475624-2E11-430C-854F-A3EB2F162A54}" type="presParOf" srcId="{ACCC9F56-3527-44D8-9DEB-57963278D267}" destId="{26B1B634-5D4E-40C2-80DF-FB13870F9FE9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6330867-0E2B-4B7A-A60F-47A1A6B6BABF}" type="doc">
      <dgm:prSet loTypeId="urn:microsoft.com/office/officeart/2005/8/layout/hList1" loCatId="list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7EEAF39A-DD7B-4F79-9C51-D7D4E1137BC0}">
      <dgm:prSet phldrT="[Texto]" custT="1"/>
      <dgm:spPr/>
      <dgm:t>
        <a:bodyPr/>
        <a:lstStyle/>
        <a:p>
          <a:r>
            <a:rPr lang="es-ES" sz="1200" b="1" dirty="0"/>
            <a:t>Metodología</a:t>
          </a:r>
        </a:p>
      </dgm:t>
    </dgm:pt>
    <dgm:pt modelId="{E8BA9E7E-EA4E-4DF3-AE60-D9FCEE4BF085}" type="parTrans" cxnId="{2BFD8CBC-B49C-4032-A514-6D0B6E3FAA6A}">
      <dgm:prSet/>
      <dgm:spPr/>
      <dgm:t>
        <a:bodyPr/>
        <a:lstStyle/>
        <a:p>
          <a:endParaRPr lang="es-ES"/>
        </a:p>
      </dgm:t>
    </dgm:pt>
    <dgm:pt modelId="{20806ECC-5975-47E6-AA66-90C48ABE8B2F}" type="sibTrans" cxnId="{2BFD8CBC-B49C-4032-A514-6D0B6E3FAA6A}">
      <dgm:prSet/>
      <dgm:spPr/>
      <dgm:t>
        <a:bodyPr/>
        <a:lstStyle/>
        <a:p>
          <a:endParaRPr lang="es-ES"/>
        </a:p>
      </dgm:t>
    </dgm:pt>
    <dgm:pt modelId="{985632E0-36AB-4614-9CD1-8EB0785AA95E}">
      <dgm:prSet phldrT="[Texto]" custT="1"/>
      <dgm:spPr/>
      <dgm:t>
        <a:bodyPr/>
        <a:lstStyle/>
        <a:p>
          <a:pPr algn="ctr"/>
          <a:r>
            <a:rPr lang="es-ES" sz="1100" dirty="0"/>
            <a:t>Estudio descriptivo de carácter retrospectivo. Se revisan las historias de los 22 pacientes en tratamiento con </a:t>
          </a:r>
          <a:r>
            <a:rPr lang="es-ES" sz="1100" dirty="0" err="1"/>
            <a:t>Reslizumab</a:t>
          </a:r>
          <a:r>
            <a:rPr lang="es-ES" sz="1100" dirty="0"/>
            <a:t>. </a:t>
          </a:r>
        </a:p>
      </dgm:t>
    </dgm:pt>
    <dgm:pt modelId="{D75D1E17-9464-4FA1-BA39-7DAE06A47B30}" type="parTrans" cxnId="{B23F481F-26EA-4041-8CB1-70456E534005}">
      <dgm:prSet/>
      <dgm:spPr/>
      <dgm:t>
        <a:bodyPr/>
        <a:lstStyle/>
        <a:p>
          <a:endParaRPr lang="es-ES"/>
        </a:p>
      </dgm:t>
    </dgm:pt>
    <dgm:pt modelId="{51206FDD-A01D-4CCB-A7EF-2D299C76E371}" type="sibTrans" cxnId="{B23F481F-26EA-4041-8CB1-70456E534005}">
      <dgm:prSet/>
      <dgm:spPr/>
      <dgm:t>
        <a:bodyPr/>
        <a:lstStyle/>
        <a:p>
          <a:endParaRPr lang="es-ES"/>
        </a:p>
      </dgm:t>
    </dgm:pt>
    <dgm:pt modelId="{8BEFC76F-DF88-410F-886E-CB0312C02618}" type="pres">
      <dgm:prSet presAssocID="{96330867-0E2B-4B7A-A60F-47A1A6B6BAB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ACCC9F56-3527-44D8-9DEB-57963278D267}" type="pres">
      <dgm:prSet presAssocID="{7EEAF39A-DD7B-4F79-9C51-D7D4E1137BC0}" presName="composite" presStyleCnt="0"/>
      <dgm:spPr/>
    </dgm:pt>
    <dgm:pt modelId="{ACECE7C0-D8D7-4941-85B5-98A37C92B4B0}" type="pres">
      <dgm:prSet presAssocID="{7EEAF39A-DD7B-4F79-9C51-D7D4E1137BC0}" presName="parTx" presStyleLbl="alignNode1" presStyleIdx="0" presStyleCnt="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6B1B634-5D4E-40C2-80DF-FB13870F9FE9}" type="pres">
      <dgm:prSet presAssocID="{7EEAF39A-DD7B-4F79-9C51-D7D4E1137BC0}" presName="desTx" presStyleLbl="alignAccFollowNode1" presStyleIdx="0" presStyleCnt="1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B23F481F-26EA-4041-8CB1-70456E534005}" srcId="{7EEAF39A-DD7B-4F79-9C51-D7D4E1137BC0}" destId="{985632E0-36AB-4614-9CD1-8EB0785AA95E}" srcOrd="0" destOrd="0" parTransId="{D75D1E17-9464-4FA1-BA39-7DAE06A47B30}" sibTransId="{51206FDD-A01D-4CCB-A7EF-2D299C76E371}"/>
    <dgm:cxn modelId="{E3EF1F2F-771E-438B-A9D5-DE99BC915C4F}" type="presOf" srcId="{7EEAF39A-DD7B-4F79-9C51-D7D4E1137BC0}" destId="{ACECE7C0-D8D7-4941-85B5-98A37C92B4B0}" srcOrd="0" destOrd="0" presId="urn:microsoft.com/office/officeart/2005/8/layout/hList1"/>
    <dgm:cxn modelId="{0C15A414-BD95-43A4-A2DC-3DDD72795C64}" type="presOf" srcId="{985632E0-36AB-4614-9CD1-8EB0785AA95E}" destId="{26B1B634-5D4E-40C2-80DF-FB13870F9FE9}" srcOrd="0" destOrd="0" presId="urn:microsoft.com/office/officeart/2005/8/layout/hList1"/>
    <dgm:cxn modelId="{2BFD8CBC-B49C-4032-A514-6D0B6E3FAA6A}" srcId="{96330867-0E2B-4B7A-A60F-47A1A6B6BABF}" destId="{7EEAF39A-DD7B-4F79-9C51-D7D4E1137BC0}" srcOrd="0" destOrd="0" parTransId="{E8BA9E7E-EA4E-4DF3-AE60-D9FCEE4BF085}" sibTransId="{20806ECC-5975-47E6-AA66-90C48ABE8B2F}"/>
    <dgm:cxn modelId="{DB630EA9-1E8A-49E1-88EA-3C59A09E2770}" type="presOf" srcId="{96330867-0E2B-4B7A-A60F-47A1A6B6BABF}" destId="{8BEFC76F-DF88-410F-886E-CB0312C02618}" srcOrd="0" destOrd="0" presId="urn:microsoft.com/office/officeart/2005/8/layout/hList1"/>
    <dgm:cxn modelId="{660AC654-A980-4CF4-BD12-3432C1FFD3F3}" type="presParOf" srcId="{8BEFC76F-DF88-410F-886E-CB0312C02618}" destId="{ACCC9F56-3527-44D8-9DEB-57963278D267}" srcOrd="0" destOrd="0" presId="urn:microsoft.com/office/officeart/2005/8/layout/hList1"/>
    <dgm:cxn modelId="{A44B5E8E-B437-443C-8619-FE87505CB981}" type="presParOf" srcId="{ACCC9F56-3527-44D8-9DEB-57963278D267}" destId="{ACECE7C0-D8D7-4941-85B5-98A37C92B4B0}" srcOrd="0" destOrd="0" presId="urn:microsoft.com/office/officeart/2005/8/layout/hList1"/>
    <dgm:cxn modelId="{B0475624-2E11-430C-854F-A3EB2F162A54}" type="presParOf" srcId="{ACCC9F56-3527-44D8-9DEB-57963278D267}" destId="{26B1B634-5D4E-40C2-80DF-FB13870F9FE9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0F66543-2845-4894-8F9D-6467C854C329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69F71742-9CFE-41E7-9859-F726A5610B65}">
      <dgm:prSet phldrT="[Texto]" custT="1"/>
      <dgm:spPr/>
      <dgm:t>
        <a:bodyPr/>
        <a:lstStyle/>
        <a:p>
          <a:r>
            <a:rPr lang="es-ES" sz="1200" b="1" dirty="0"/>
            <a:t>Conclusiones</a:t>
          </a:r>
          <a:endParaRPr lang="es-ES" sz="1050" b="1" dirty="0"/>
        </a:p>
      </dgm:t>
    </dgm:pt>
    <dgm:pt modelId="{1EE8E0B9-994C-4A41-BAEE-4B2B4B150BFE}" type="parTrans" cxnId="{0631F10C-91B4-4031-93F7-EF12200FD236}">
      <dgm:prSet/>
      <dgm:spPr/>
      <dgm:t>
        <a:bodyPr/>
        <a:lstStyle/>
        <a:p>
          <a:endParaRPr lang="es-ES"/>
        </a:p>
      </dgm:t>
    </dgm:pt>
    <dgm:pt modelId="{0509CABF-82A6-4447-AE23-EC47CC0C3B97}" type="sibTrans" cxnId="{0631F10C-91B4-4031-93F7-EF12200FD236}">
      <dgm:prSet/>
      <dgm:spPr/>
      <dgm:t>
        <a:bodyPr/>
        <a:lstStyle/>
        <a:p>
          <a:endParaRPr lang="es-ES"/>
        </a:p>
      </dgm:t>
    </dgm:pt>
    <dgm:pt modelId="{20047646-C6AA-4057-A05C-92FD2B66B568}">
      <dgm:prSet phldrT="[Texto]" custT="1"/>
      <dgm:spPr/>
      <dgm:t>
        <a:bodyPr/>
        <a:lstStyle/>
        <a:p>
          <a:r>
            <a:rPr lang="es-ES" sz="1100" dirty="0"/>
            <a:t>El tratamiento con </a:t>
          </a:r>
          <a:r>
            <a:rPr lang="es-ES" sz="1100" dirty="0" err="1"/>
            <a:t>Reslizumab</a:t>
          </a:r>
          <a:r>
            <a:rPr lang="es-ES" sz="1100" dirty="0"/>
            <a:t> en pacientes con asma grave no controlada reduce de forma estadísticamente significativa las agudizaciones con necesidad de CO, número de visitas a urgencias y consigue un grado de control óptimo de la enfermedad.</a:t>
          </a:r>
        </a:p>
      </dgm:t>
    </dgm:pt>
    <dgm:pt modelId="{316B332E-565C-4C76-98D1-0076B55F0865}" type="parTrans" cxnId="{40ABD28F-D643-4789-853D-05FC9647FD73}">
      <dgm:prSet/>
      <dgm:spPr/>
      <dgm:t>
        <a:bodyPr/>
        <a:lstStyle/>
        <a:p>
          <a:endParaRPr lang="es-ES"/>
        </a:p>
      </dgm:t>
    </dgm:pt>
    <dgm:pt modelId="{C2EB737F-3DC9-490C-9489-893049C6C86E}" type="sibTrans" cxnId="{40ABD28F-D643-4789-853D-05FC9647FD73}">
      <dgm:prSet/>
      <dgm:spPr/>
      <dgm:t>
        <a:bodyPr/>
        <a:lstStyle/>
        <a:p>
          <a:endParaRPr lang="es-ES"/>
        </a:p>
      </dgm:t>
    </dgm:pt>
    <dgm:pt modelId="{947F86C1-52BD-4BC5-AE06-902974F2EFD6}">
      <dgm:prSet phldrT="[Texto]" custT="1"/>
      <dgm:spPr/>
      <dgm:t>
        <a:bodyPr/>
        <a:lstStyle/>
        <a:p>
          <a:r>
            <a:rPr lang="es-ES" sz="1100" dirty="0" smtClean="0"/>
            <a:t>Asimismo </a:t>
          </a:r>
          <a:r>
            <a:rPr lang="es-ES" sz="1100" dirty="0"/>
            <a:t>se constata una mejoría estadísticamente significativa en el FEV1 al año de tratamiento con respecto a los valores iniciales.</a:t>
          </a:r>
        </a:p>
      </dgm:t>
    </dgm:pt>
    <dgm:pt modelId="{E790098A-0CBB-464D-AB32-58A0A8A43CB5}" type="parTrans" cxnId="{D51A33F7-3D96-4CC5-96BF-9B3530046720}">
      <dgm:prSet/>
      <dgm:spPr/>
      <dgm:t>
        <a:bodyPr/>
        <a:lstStyle/>
        <a:p>
          <a:endParaRPr lang="es-ES"/>
        </a:p>
      </dgm:t>
    </dgm:pt>
    <dgm:pt modelId="{4DEB372B-B257-4176-A2F8-7880D235F0E4}" type="sibTrans" cxnId="{D51A33F7-3D96-4CC5-96BF-9B3530046720}">
      <dgm:prSet/>
      <dgm:spPr/>
      <dgm:t>
        <a:bodyPr/>
        <a:lstStyle/>
        <a:p>
          <a:endParaRPr lang="es-ES"/>
        </a:p>
      </dgm:t>
    </dgm:pt>
    <dgm:pt modelId="{DAE30357-6AC4-44C6-A3AD-183895BD0031}" type="pres">
      <dgm:prSet presAssocID="{00F66543-2845-4894-8F9D-6467C854C329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26503D38-3E03-4D8C-BDA6-2A8D139478B2}" type="pres">
      <dgm:prSet presAssocID="{69F71742-9CFE-41E7-9859-F726A5610B65}" presName="composite" presStyleCnt="0"/>
      <dgm:spPr/>
    </dgm:pt>
    <dgm:pt modelId="{65A2A6D1-F5D0-468C-922C-734A09FC0AC3}" type="pres">
      <dgm:prSet presAssocID="{69F71742-9CFE-41E7-9859-F726A5610B65}" presName="parTx" presStyleLbl="alignNode1" presStyleIdx="0" presStyleCnt="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B32541C-A2C9-4FE7-B88B-F97C37278268}" type="pres">
      <dgm:prSet presAssocID="{69F71742-9CFE-41E7-9859-F726A5610B65}" presName="desTx" presStyleLbl="alignAccFollowNode1" presStyleIdx="0" presStyleCnt="1" custScaleY="10273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0BEBCE1F-E5AC-4585-B82E-4202C26AB7CE}" type="presOf" srcId="{00F66543-2845-4894-8F9D-6467C854C329}" destId="{DAE30357-6AC4-44C6-A3AD-183895BD0031}" srcOrd="0" destOrd="0" presId="urn:microsoft.com/office/officeart/2005/8/layout/hList1"/>
    <dgm:cxn modelId="{4D1D1104-FDB2-405E-8986-B706E38DF503}" type="presOf" srcId="{69F71742-9CFE-41E7-9859-F726A5610B65}" destId="{65A2A6D1-F5D0-468C-922C-734A09FC0AC3}" srcOrd="0" destOrd="0" presId="urn:microsoft.com/office/officeart/2005/8/layout/hList1"/>
    <dgm:cxn modelId="{0631F10C-91B4-4031-93F7-EF12200FD236}" srcId="{00F66543-2845-4894-8F9D-6467C854C329}" destId="{69F71742-9CFE-41E7-9859-F726A5610B65}" srcOrd="0" destOrd="0" parTransId="{1EE8E0B9-994C-4A41-BAEE-4B2B4B150BFE}" sibTransId="{0509CABF-82A6-4447-AE23-EC47CC0C3B97}"/>
    <dgm:cxn modelId="{88CA3315-0C02-42BA-9051-9B3EB6061C4E}" type="presOf" srcId="{20047646-C6AA-4057-A05C-92FD2B66B568}" destId="{AB32541C-A2C9-4FE7-B88B-F97C37278268}" srcOrd="0" destOrd="0" presId="urn:microsoft.com/office/officeart/2005/8/layout/hList1"/>
    <dgm:cxn modelId="{F8912B5C-6FAB-4FCD-9C95-8A709A626906}" type="presOf" srcId="{947F86C1-52BD-4BC5-AE06-902974F2EFD6}" destId="{AB32541C-A2C9-4FE7-B88B-F97C37278268}" srcOrd="0" destOrd="1" presId="urn:microsoft.com/office/officeart/2005/8/layout/hList1"/>
    <dgm:cxn modelId="{D51A33F7-3D96-4CC5-96BF-9B3530046720}" srcId="{69F71742-9CFE-41E7-9859-F726A5610B65}" destId="{947F86C1-52BD-4BC5-AE06-902974F2EFD6}" srcOrd="1" destOrd="0" parTransId="{E790098A-0CBB-464D-AB32-58A0A8A43CB5}" sibTransId="{4DEB372B-B257-4176-A2F8-7880D235F0E4}"/>
    <dgm:cxn modelId="{40ABD28F-D643-4789-853D-05FC9647FD73}" srcId="{69F71742-9CFE-41E7-9859-F726A5610B65}" destId="{20047646-C6AA-4057-A05C-92FD2B66B568}" srcOrd="0" destOrd="0" parTransId="{316B332E-565C-4C76-98D1-0076B55F0865}" sibTransId="{C2EB737F-3DC9-490C-9489-893049C6C86E}"/>
    <dgm:cxn modelId="{86BA4843-8D2B-40B5-94DD-26B784599A94}" type="presParOf" srcId="{DAE30357-6AC4-44C6-A3AD-183895BD0031}" destId="{26503D38-3E03-4D8C-BDA6-2A8D139478B2}" srcOrd="0" destOrd="0" presId="urn:microsoft.com/office/officeart/2005/8/layout/hList1"/>
    <dgm:cxn modelId="{C846DCE6-42E2-4F79-A5DE-C7053DC18B30}" type="presParOf" srcId="{26503D38-3E03-4D8C-BDA6-2A8D139478B2}" destId="{65A2A6D1-F5D0-468C-922C-734A09FC0AC3}" srcOrd="0" destOrd="0" presId="urn:microsoft.com/office/officeart/2005/8/layout/hList1"/>
    <dgm:cxn modelId="{D0CF2BAB-1BE1-4F0A-AF61-BBFD7AEE6185}" type="presParOf" srcId="{26503D38-3E03-4D8C-BDA6-2A8D139478B2}" destId="{AB32541C-A2C9-4FE7-B88B-F97C37278268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ECE7C0-D8D7-4941-85B5-98A37C92B4B0}">
      <dsp:nvSpPr>
        <dsp:cNvPr id="0" name=""/>
        <dsp:cNvSpPr/>
      </dsp:nvSpPr>
      <dsp:spPr>
        <a:xfrm>
          <a:off x="0" y="668"/>
          <a:ext cx="4635578" cy="3168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5344" tIns="48768" rIns="85344" bIns="48768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b="1" kern="1200" dirty="0"/>
            <a:t>Introducción</a:t>
          </a:r>
          <a:endParaRPr lang="es-ES" sz="1100" b="1" kern="1200" dirty="0"/>
        </a:p>
      </dsp:txBody>
      <dsp:txXfrm>
        <a:off x="0" y="668"/>
        <a:ext cx="4635578" cy="316800"/>
      </dsp:txXfrm>
    </dsp:sp>
    <dsp:sp modelId="{26B1B634-5D4E-40C2-80DF-FB13870F9FE9}">
      <dsp:nvSpPr>
        <dsp:cNvPr id="0" name=""/>
        <dsp:cNvSpPr/>
      </dsp:nvSpPr>
      <dsp:spPr>
        <a:xfrm>
          <a:off x="0" y="317468"/>
          <a:ext cx="4635578" cy="76997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8674" tIns="58674" rIns="78232" bIns="88011" numCol="1" spcCol="1270" anchor="t" anchorCtr="0">
          <a:noAutofit/>
        </a:bodyPr>
        <a:lstStyle/>
        <a:p>
          <a:pPr marL="57150" lvl="1" indent="-57150" algn="ctr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100" kern="1200" dirty="0"/>
            <a:t>El </a:t>
          </a:r>
          <a:r>
            <a:rPr lang="es-ES" sz="1100" kern="1200" dirty="0" err="1"/>
            <a:t>reslizumab</a:t>
          </a:r>
          <a:r>
            <a:rPr lang="es-ES" sz="1100" kern="1200" dirty="0"/>
            <a:t> es un anticuerpo monoclonal anti-IL-5 aprobado como tratamiento de mantenimiento en pacientes adultos con asma </a:t>
          </a:r>
          <a:r>
            <a:rPr lang="es-ES" sz="1100" kern="1200" dirty="0" err="1"/>
            <a:t>eosinofílico</a:t>
          </a:r>
          <a:r>
            <a:rPr lang="es-ES" sz="1100" kern="1200" dirty="0"/>
            <a:t> grave no controlado. Nuestro objetivo fue demostrar su eficacia en pacientes con asma grave en nuestro hospital.</a:t>
          </a:r>
        </a:p>
      </dsp:txBody>
      <dsp:txXfrm>
        <a:off x="0" y="317468"/>
        <a:ext cx="4635578" cy="76997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ECE7C0-D8D7-4941-85B5-98A37C92B4B0}">
      <dsp:nvSpPr>
        <dsp:cNvPr id="0" name=""/>
        <dsp:cNvSpPr/>
      </dsp:nvSpPr>
      <dsp:spPr>
        <a:xfrm>
          <a:off x="0" y="14083"/>
          <a:ext cx="4183960" cy="3744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5344" tIns="48768" rIns="85344" bIns="48768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b="1" kern="1200" dirty="0"/>
            <a:t>Metodología</a:t>
          </a:r>
        </a:p>
      </dsp:txBody>
      <dsp:txXfrm>
        <a:off x="0" y="14083"/>
        <a:ext cx="4183960" cy="374400"/>
      </dsp:txXfrm>
    </dsp:sp>
    <dsp:sp modelId="{26B1B634-5D4E-40C2-80DF-FB13870F9FE9}">
      <dsp:nvSpPr>
        <dsp:cNvPr id="0" name=""/>
        <dsp:cNvSpPr/>
      </dsp:nvSpPr>
      <dsp:spPr>
        <a:xfrm>
          <a:off x="0" y="388483"/>
          <a:ext cx="4183960" cy="57096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8674" tIns="58674" rIns="78232" bIns="88011" numCol="1" spcCol="1270" anchor="t" anchorCtr="0">
          <a:noAutofit/>
        </a:bodyPr>
        <a:lstStyle/>
        <a:p>
          <a:pPr marL="57150" lvl="1" indent="-57150" algn="ctr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100" kern="1200" dirty="0"/>
            <a:t>Estudio descriptivo de carácter retrospectivo. Se revisan las historias de los 22 pacientes en tratamiento con </a:t>
          </a:r>
          <a:r>
            <a:rPr lang="es-ES" sz="1100" kern="1200" dirty="0" err="1"/>
            <a:t>Reslizumab</a:t>
          </a:r>
          <a:r>
            <a:rPr lang="es-ES" sz="1100" kern="1200" dirty="0"/>
            <a:t>. </a:t>
          </a:r>
        </a:p>
      </dsp:txBody>
      <dsp:txXfrm>
        <a:off x="0" y="388483"/>
        <a:ext cx="4183960" cy="57096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5A2A6D1-F5D0-468C-922C-734A09FC0AC3}">
      <dsp:nvSpPr>
        <dsp:cNvPr id="0" name=""/>
        <dsp:cNvSpPr/>
      </dsp:nvSpPr>
      <dsp:spPr>
        <a:xfrm>
          <a:off x="0" y="23955"/>
          <a:ext cx="8165477" cy="3744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48768" rIns="85344" bIns="48768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b="1" kern="1200" dirty="0"/>
            <a:t>Conclusiones</a:t>
          </a:r>
          <a:endParaRPr lang="es-ES" sz="1050" b="1" kern="1200" dirty="0"/>
        </a:p>
      </dsp:txBody>
      <dsp:txXfrm>
        <a:off x="0" y="23955"/>
        <a:ext cx="8165477" cy="374400"/>
      </dsp:txXfrm>
    </dsp:sp>
    <dsp:sp modelId="{AB32541C-A2C9-4FE7-B88B-F97C37278268}">
      <dsp:nvSpPr>
        <dsp:cNvPr id="0" name=""/>
        <dsp:cNvSpPr/>
      </dsp:nvSpPr>
      <dsp:spPr>
        <a:xfrm>
          <a:off x="0" y="388857"/>
          <a:ext cx="8165477" cy="71327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8674" tIns="58674" rIns="78232" bIns="88011" numCol="1" spcCol="1270" anchor="t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100" kern="1200" dirty="0"/>
            <a:t>El tratamiento con </a:t>
          </a:r>
          <a:r>
            <a:rPr lang="es-ES" sz="1100" kern="1200" dirty="0" err="1"/>
            <a:t>Reslizumab</a:t>
          </a:r>
          <a:r>
            <a:rPr lang="es-ES" sz="1100" kern="1200" dirty="0"/>
            <a:t> en pacientes con asma grave no controlada reduce de forma estadísticamente significativa las agudizaciones con necesidad de CO, número de visitas a urgencias y consigue un grado de control óptimo de la enfermedad.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100" kern="1200" dirty="0" err="1"/>
            <a:t>Asímismo</a:t>
          </a:r>
          <a:r>
            <a:rPr lang="es-ES" sz="1100" kern="1200" dirty="0"/>
            <a:t> se constata una mejoría estadísticamente significativa en el FEV1 al año de tratamiento con respecto a los valores iniciales.</a:t>
          </a:r>
        </a:p>
      </dsp:txBody>
      <dsp:txXfrm>
        <a:off x="0" y="388857"/>
        <a:ext cx="8165477" cy="71327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4800600"/>
            <a:ext cx="9141619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4750737"/>
            <a:ext cx="9141619" cy="4800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569214"/>
            <a:ext cx="7543800" cy="267462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6000" spc="-38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3341716"/>
            <a:ext cx="7543800" cy="85725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1800" cap="all" spc="150" baseline="0">
                <a:solidFill>
                  <a:schemeClr val="tx2"/>
                </a:solidFill>
                <a:latin typeface="+mj-lt"/>
              </a:defRPr>
            </a:lvl1pPr>
            <a:lvl2pPr marL="342900" indent="0" algn="ctr">
              <a:buNone/>
              <a:defRPr sz="18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es-ES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5/29/2020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‹Nº›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325755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5417593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5/29/2020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497368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4800600"/>
            <a:ext cx="9141619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4750737"/>
            <a:ext cx="9141619" cy="4800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69214"/>
            <a:ext cx="7543800" cy="267462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6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3339846"/>
            <a:ext cx="7543800" cy="85725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1800" cap="all" spc="150" baseline="0">
                <a:solidFill>
                  <a:schemeClr val="tx2"/>
                </a:solidFill>
                <a:latin typeface="+mj-lt"/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5/29/2020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‹Nº›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325755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0064018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14953"/>
            <a:ext cx="7543800" cy="1088068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59" y="1384301"/>
            <a:ext cx="3703320" cy="3017520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384301"/>
            <a:ext cx="3703320" cy="3017520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5/29/2020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128832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14953"/>
            <a:ext cx="7543800" cy="1088068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384539"/>
            <a:ext cx="3703320" cy="55221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1500" b="0" cap="all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1936751"/>
            <a:ext cx="3703320" cy="2533650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384539"/>
            <a:ext cx="3703320" cy="55221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1500" b="0" cap="all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1936751"/>
            <a:ext cx="3703320" cy="2533650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5/29/2020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319829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5/29/2020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445075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4800600"/>
            <a:ext cx="9141619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4750737"/>
            <a:ext cx="9141619" cy="4800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5/29/2020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724913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5143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445769"/>
            <a:ext cx="2400300" cy="1714500"/>
          </a:xfrm>
        </p:spPr>
        <p:txBody>
          <a:bodyPr anchor="b">
            <a:normAutofit/>
          </a:bodyPr>
          <a:lstStyle>
            <a:lvl1pPr>
              <a:defRPr sz="2700" b="0">
                <a:solidFill>
                  <a:srgbClr val="FFFFFF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450" y="548640"/>
            <a:ext cx="4869180" cy="3943350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194560"/>
            <a:ext cx="2400300" cy="2534343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125">
                <a:solidFill>
                  <a:srgbClr val="FFFFFF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4844839"/>
            <a:ext cx="1963883" cy="273844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smtClean="0"/>
              <a:pPr/>
              <a:t>5/29/2020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4844839"/>
            <a:ext cx="3486150" cy="273844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559896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714750"/>
            <a:ext cx="9141619" cy="14287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3686307"/>
            <a:ext cx="9141619" cy="4800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3806190"/>
            <a:ext cx="7585234" cy="617220"/>
          </a:xfrm>
        </p:spPr>
        <p:txBody>
          <a:bodyPr lIns="91440" tIns="0" rIns="91440" bIns="0" anchor="b">
            <a:noAutofit/>
          </a:bodyPr>
          <a:lstStyle>
            <a:lvl1pPr>
              <a:defRPr sz="2700" b="0">
                <a:solidFill>
                  <a:srgbClr val="FFFFFF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3686307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60" y="4430268"/>
            <a:ext cx="7584948" cy="44577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450"/>
              </a:spcAft>
              <a:buNone/>
              <a:defRPr sz="1125">
                <a:solidFill>
                  <a:srgbClr val="FFFFFF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5/29/2020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390491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5/29/2020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302393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4800600"/>
            <a:ext cx="9141619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4750737"/>
            <a:ext cx="9141619" cy="4800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09226"/>
            <a:ext cx="1971675" cy="4319924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09226"/>
            <a:ext cx="5800725" cy="4319924"/>
          </a:xfrm>
        </p:spPr>
        <p:txBody>
          <a:bodyPr vert="eaVert" lIns="45720" tIns="0" rIns="45720" bIns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5/29/2020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468385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4800600"/>
            <a:ext cx="9144000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750737"/>
            <a:ext cx="9143989" cy="498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14953"/>
            <a:ext cx="7543800" cy="108806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384301"/>
            <a:ext cx="7543800" cy="301752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4844839"/>
            <a:ext cx="1854203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rgbClr val="FFFFFF"/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5/29/2020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4844839"/>
            <a:ext cx="3617103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4844839"/>
            <a:ext cx="98401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>
                <a:solidFill>
                  <a:srgbClr val="FFFFFF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‹Nº›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303384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908223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71" r:id="rId1"/>
    <p:sldLayoutId id="2147484472" r:id="rId2"/>
    <p:sldLayoutId id="2147484473" r:id="rId3"/>
    <p:sldLayoutId id="2147484474" r:id="rId4"/>
    <p:sldLayoutId id="2147484475" r:id="rId5"/>
    <p:sldLayoutId id="2147484476" r:id="rId6"/>
    <p:sldLayoutId id="2147484477" r:id="rId7"/>
    <p:sldLayoutId id="2147484478" r:id="rId8"/>
    <p:sldLayoutId id="2147484479" r:id="rId9"/>
    <p:sldLayoutId id="2147484480" r:id="rId10"/>
    <p:sldLayoutId id="2147484481" r:id="rId11"/>
  </p:sldLayoutIdLst>
  <p:txStyles>
    <p:titleStyle>
      <a:lvl1pPr algn="l" defTabSz="685800" rtl="0" eaLnBrk="1" latinLnBrk="0" hangingPunct="1">
        <a:lnSpc>
          <a:spcPct val="85000"/>
        </a:lnSpc>
        <a:spcBef>
          <a:spcPct val="0"/>
        </a:spcBef>
        <a:buNone/>
        <a:defRPr sz="3600" kern="1200" spc="-38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68580" indent="-68580" algn="l" defTabSz="685800" rtl="0" eaLnBrk="1" latinLnBrk="0" hangingPunct="1">
        <a:lnSpc>
          <a:spcPct val="90000"/>
        </a:lnSpc>
        <a:spcBef>
          <a:spcPts val="900"/>
        </a:spcBef>
        <a:spcAft>
          <a:spcPts val="15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15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288036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3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425196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562356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699516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82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97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12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27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3" Type="http://schemas.openxmlformats.org/officeDocument/2006/relationships/diagramLayout" Target="../diagrams/layout1.xml"/><Relationship Id="rId7" Type="http://schemas.openxmlformats.org/officeDocument/2006/relationships/diagramLayout" Target="../diagrams/layout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2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microsoft.com/office/2007/relationships/diagramDrawing" Target="../diagrams/drawing1.xml"/><Relationship Id="rId4" Type="http://schemas.openxmlformats.org/officeDocument/2006/relationships/diagramQuickStyle" Target="../diagrams/quickStyle1.xml"/><Relationship Id="rId9" Type="http://schemas.openxmlformats.org/officeDocument/2006/relationships/diagramColors" Target="../diagrams/colors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chart" Target="../charts/chart3.xml"/><Relationship Id="rId3" Type="http://schemas.openxmlformats.org/officeDocument/2006/relationships/diagramLayout" Target="../diagrams/layout3.xml"/><Relationship Id="rId7" Type="http://schemas.openxmlformats.org/officeDocument/2006/relationships/chart" Target="../charts/chart2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1.xml"/><Relationship Id="rId11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10" Type="http://schemas.openxmlformats.org/officeDocument/2006/relationships/chart" Target="../charts/chart5.xml"/><Relationship Id="rId4" Type="http://schemas.openxmlformats.org/officeDocument/2006/relationships/diagramQuickStyle" Target="../diagrams/quickStyle3.xml"/><Relationship Id="rId9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redondeado 7"/>
          <p:cNvSpPr/>
          <p:nvPr/>
        </p:nvSpPr>
        <p:spPr>
          <a:xfrm>
            <a:off x="6507245" y="2307440"/>
            <a:ext cx="2289449" cy="2147777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Título 1"/>
          <p:cNvSpPr txBox="1">
            <a:spLocks/>
          </p:cNvSpPr>
          <p:nvPr/>
        </p:nvSpPr>
        <p:spPr>
          <a:xfrm>
            <a:off x="127811" y="-29518"/>
            <a:ext cx="8819535" cy="46591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1900" b="1" dirty="0" err="1"/>
              <a:t>Reslizumab</a:t>
            </a:r>
            <a:r>
              <a:rPr lang="es-ES" sz="1900" b="1" dirty="0"/>
              <a:t> en pacientes con asma grave no controlada. Experiencia en Hospital de Jerez.</a:t>
            </a:r>
          </a:p>
        </p:txBody>
      </p:sp>
      <p:sp>
        <p:nvSpPr>
          <p:cNvPr id="6" name="CuadroTexto 5"/>
          <p:cNvSpPr txBox="1"/>
          <p:nvPr/>
        </p:nvSpPr>
        <p:spPr>
          <a:xfrm>
            <a:off x="1866463" y="451086"/>
            <a:ext cx="566338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800" dirty="0"/>
              <a:t>UGC Neumología. Hospital Universitario de Jerez de la Frontera.</a:t>
            </a:r>
          </a:p>
        </p:txBody>
      </p:sp>
      <p:graphicFrame>
        <p:nvGraphicFramePr>
          <p:cNvPr id="7" name="Diagrama 6"/>
          <p:cNvGraphicFramePr/>
          <p:nvPr>
            <p:extLst>
              <p:ext uri="{D42A27DB-BD31-4B8C-83A1-F6EECF244321}">
                <p14:modId xmlns:p14="http://schemas.microsoft.com/office/powerpoint/2010/main" xmlns="" val="252565683"/>
              </p:ext>
            </p:extLst>
          </p:nvPr>
        </p:nvGraphicFramePr>
        <p:xfrm>
          <a:off x="62576" y="741659"/>
          <a:ext cx="4635578" cy="10881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3" name="Subtítulo 2"/>
          <p:cNvSpPr txBox="1">
            <a:spLocks/>
          </p:cNvSpPr>
          <p:nvPr/>
        </p:nvSpPr>
        <p:spPr>
          <a:xfrm>
            <a:off x="632328" y="331658"/>
            <a:ext cx="7810500" cy="3759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ES" sz="900" dirty="0"/>
              <a:t>M. P. Lobato de la Sierra, C. Cabrera Galán, G. Soto Campos, C. González Pérez, A. Cabeza Serrano.</a:t>
            </a:r>
            <a:endParaRPr lang="es-ES" sz="1050" dirty="0"/>
          </a:p>
        </p:txBody>
      </p:sp>
      <p:graphicFrame>
        <p:nvGraphicFramePr>
          <p:cNvPr id="18" name="Tabla 6">
            <a:extLst>
              <a:ext uri="{FF2B5EF4-FFF2-40B4-BE49-F238E27FC236}">
                <a16:creationId xmlns:a16="http://schemas.microsoft.com/office/drawing/2014/main" xmlns="" id="{0CFDA3A8-A099-4B04-8A07-A919A2288A6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993863188"/>
              </p:ext>
            </p:extLst>
          </p:nvPr>
        </p:nvGraphicFramePr>
        <p:xfrm>
          <a:off x="127811" y="1924491"/>
          <a:ext cx="6097274" cy="3135834"/>
        </p:xfrm>
        <a:graphic>
          <a:graphicData uri="http://schemas.openxmlformats.org/drawingml/2006/table">
            <a:tbl>
              <a:tblPr firstRow="1" lastRow="1">
                <a:tableStyleId>{3C2FFA5D-87B4-456A-9821-1D502468CF0F}</a:tableStyleId>
              </a:tblPr>
              <a:tblGrid>
                <a:gridCol w="423912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85815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65431">
                <a:tc gridSpan="2">
                  <a:txBody>
                    <a:bodyPr/>
                    <a:lstStyle/>
                    <a:p>
                      <a:pPr algn="ctr"/>
                      <a:r>
                        <a:rPr lang="es-ES" sz="1400" noProof="0" dirty="0"/>
                        <a:t>Descripción de la población </a:t>
                      </a:r>
                    </a:p>
                    <a:p>
                      <a:pPr algn="ctr"/>
                      <a:r>
                        <a:rPr lang="es-ES" sz="1000" noProof="0" dirty="0"/>
                        <a:t>(N = 22)</a:t>
                      </a:r>
                      <a:endParaRPr lang="es-ES" sz="1000" noProof="0" dirty="0">
                        <a:solidFill>
                          <a:srgbClr val="024F70"/>
                        </a:solidFill>
                        <a:latin typeface="Montserrat" panose="00000500000000000000" pitchFamily="2" charset="0"/>
                        <a:cs typeface="Arial" panose="020B0604020202020204" pitchFamily="34" charset="0"/>
                      </a:endParaRPr>
                    </a:p>
                  </a:txBody>
                  <a:tcPr marL="43384" marR="43384" marT="21589" marB="21589"/>
                </a:tc>
                <a:tc hMerge="1">
                  <a:txBody>
                    <a:bodyPr/>
                    <a:lstStyle/>
                    <a:p>
                      <a:pPr algn="r"/>
                      <a:endParaRPr lang="en-US" sz="3000" dirty="0">
                        <a:solidFill>
                          <a:srgbClr val="0460A9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4896" marR="84896" marT="45006" marB="45006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9050" cap="flat" cmpd="sng" algn="ctr">
                      <a:solidFill>
                        <a:srgbClr val="0460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81917">
                <a:tc>
                  <a:txBody>
                    <a:bodyPr/>
                    <a:lstStyle/>
                    <a:p>
                      <a:pPr algn="l"/>
                      <a:r>
                        <a:rPr lang="es-ES" sz="1100" noProof="0" dirty="0"/>
                        <a:t>Sexo,</a:t>
                      </a:r>
                      <a:r>
                        <a:rPr lang="es-ES" sz="1100" baseline="0" noProof="0" dirty="0"/>
                        <a:t> mujeres, n (%)</a:t>
                      </a:r>
                      <a:endParaRPr lang="es-ES" sz="1100" b="0" noProof="0" dirty="0">
                        <a:solidFill>
                          <a:srgbClr val="024F70"/>
                        </a:solidFill>
                        <a:latin typeface="Montserrat" panose="00000500000000000000" pitchFamily="2" charset="0"/>
                        <a:cs typeface="Arial" panose="020B0604020202020204" pitchFamily="34" charset="0"/>
                      </a:endParaRPr>
                    </a:p>
                  </a:txBody>
                  <a:tcPr marL="43384" marR="43384" marT="21589" marB="2158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noProof="0" dirty="0"/>
                        <a:t>20 (90.9%)</a:t>
                      </a:r>
                      <a:endParaRPr lang="es-ES" sz="1100" noProof="0" dirty="0">
                        <a:solidFill>
                          <a:srgbClr val="024F70"/>
                        </a:solidFill>
                        <a:latin typeface="Montserrat" panose="00000500000000000000" pitchFamily="2" charset="0"/>
                        <a:cs typeface="Arial" panose="020B0604020202020204" pitchFamily="34" charset="0"/>
                      </a:endParaRPr>
                    </a:p>
                  </a:txBody>
                  <a:tcPr marL="43384" marR="43384" marT="21589" marB="21589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81917">
                <a:tc>
                  <a:txBody>
                    <a:bodyPr/>
                    <a:lstStyle/>
                    <a:p>
                      <a:pPr algn="l"/>
                      <a:r>
                        <a:rPr lang="es-ES" sz="1100" noProof="0" dirty="0"/>
                        <a:t>Edad,</a:t>
                      </a:r>
                      <a:r>
                        <a:rPr lang="es-ES" sz="1100" baseline="0" noProof="0" dirty="0"/>
                        <a:t> años, media (DE)</a:t>
                      </a:r>
                      <a:endParaRPr lang="es-ES" sz="1100" b="0" noProof="0" dirty="0">
                        <a:solidFill>
                          <a:srgbClr val="024F70"/>
                        </a:solidFill>
                        <a:latin typeface="Montserrat" panose="00000500000000000000" pitchFamily="2" charset="0"/>
                        <a:cs typeface="Arial" panose="020B0604020202020204" pitchFamily="34" charset="0"/>
                      </a:endParaRPr>
                    </a:p>
                  </a:txBody>
                  <a:tcPr marL="43384" marR="43384" marT="21589" marB="2158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noProof="0" dirty="0"/>
                        <a:t>57,4 (11,1)</a:t>
                      </a:r>
                      <a:endParaRPr lang="es-ES" sz="1100" noProof="0" dirty="0">
                        <a:solidFill>
                          <a:srgbClr val="024F70"/>
                        </a:solidFill>
                        <a:latin typeface="Montserrat" panose="00000500000000000000" pitchFamily="2" charset="0"/>
                        <a:cs typeface="Arial" panose="020B0604020202020204" pitchFamily="34" charset="0"/>
                      </a:endParaRPr>
                    </a:p>
                  </a:txBody>
                  <a:tcPr marL="43384" marR="43384" marT="21589" marB="21589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81917">
                <a:tc>
                  <a:txBody>
                    <a:bodyPr/>
                    <a:lstStyle/>
                    <a:p>
                      <a:pPr algn="l"/>
                      <a:r>
                        <a:rPr lang="es-ES" sz="1100" noProof="0" dirty="0"/>
                        <a:t>IMC</a:t>
                      </a:r>
                      <a:r>
                        <a:rPr lang="es-ES" sz="1100" baseline="0" noProof="0" dirty="0"/>
                        <a:t>, kg/m</a:t>
                      </a:r>
                      <a:r>
                        <a:rPr lang="es-ES" sz="1100" baseline="30000" noProof="0" dirty="0"/>
                        <a:t>2</a:t>
                      </a:r>
                      <a:r>
                        <a:rPr lang="es-ES" sz="1100" baseline="0" noProof="0" dirty="0"/>
                        <a:t>, media (DE)</a:t>
                      </a:r>
                      <a:endParaRPr lang="es-ES" sz="1100" b="0" noProof="0" dirty="0">
                        <a:solidFill>
                          <a:srgbClr val="024F70"/>
                        </a:solidFill>
                        <a:latin typeface="Montserrat" panose="00000500000000000000" pitchFamily="2" charset="0"/>
                        <a:cs typeface="Arial" panose="020B0604020202020204" pitchFamily="34" charset="0"/>
                      </a:endParaRPr>
                    </a:p>
                  </a:txBody>
                  <a:tcPr marL="43384" marR="43384" marT="21589" marB="2158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noProof="0" dirty="0"/>
                        <a:t>23,4 (2,6)</a:t>
                      </a:r>
                      <a:endParaRPr lang="es-ES" sz="1100" noProof="0" dirty="0">
                        <a:solidFill>
                          <a:srgbClr val="024F70"/>
                        </a:solidFill>
                        <a:latin typeface="Montserrat" panose="00000500000000000000" pitchFamily="2" charset="0"/>
                        <a:cs typeface="Arial" panose="020B0604020202020204" pitchFamily="34" charset="0"/>
                      </a:endParaRPr>
                    </a:p>
                  </a:txBody>
                  <a:tcPr marL="43384" marR="43384" marT="21589" marB="21589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81917">
                <a:tc>
                  <a:txBody>
                    <a:bodyPr/>
                    <a:lstStyle/>
                    <a:p>
                      <a:pPr marL="0" lvl="0" indent="-947394" algn="l"/>
                      <a:r>
                        <a:rPr lang="es-ES" sz="1100" noProof="0" dirty="0"/>
                        <a:t>Fumadores, n (%)</a:t>
                      </a:r>
                      <a:endParaRPr lang="es-ES" sz="1100" b="0" noProof="0" dirty="0">
                        <a:solidFill>
                          <a:srgbClr val="024F70"/>
                        </a:solidFill>
                        <a:latin typeface="Montserrat" panose="00000500000000000000" pitchFamily="2" charset="0"/>
                        <a:cs typeface="Arial" panose="020B0604020202020204" pitchFamily="34" charset="0"/>
                      </a:endParaRPr>
                    </a:p>
                  </a:txBody>
                  <a:tcPr marL="43384" marR="43384" marT="21589" marB="21589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100" kern="1200" noProof="0" dirty="0"/>
                        <a:t>0 (0,0%)</a:t>
                      </a:r>
                      <a:endParaRPr lang="es-ES" sz="1100" kern="1200" noProof="0" dirty="0">
                        <a:solidFill>
                          <a:srgbClr val="024F70"/>
                        </a:solidFill>
                        <a:latin typeface="Montserrat" panose="00000500000000000000" pitchFamily="2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2717" marR="22717" marT="0" marB="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05706">
                <a:tc>
                  <a:txBody>
                    <a:bodyPr/>
                    <a:lstStyle/>
                    <a:p>
                      <a:pPr algn="l"/>
                      <a:r>
                        <a:rPr lang="es-ES" sz="1100" noProof="0" dirty="0"/>
                        <a:t>Tratamiento previo con biológicos,</a:t>
                      </a:r>
                      <a:r>
                        <a:rPr lang="es-ES" sz="1100" baseline="0" noProof="0" dirty="0"/>
                        <a:t> n(%)</a:t>
                      </a:r>
                      <a:endParaRPr lang="es-ES" sz="1100" b="0" noProof="0" dirty="0">
                        <a:solidFill>
                          <a:srgbClr val="024F70"/>
                        </a:solidFill>
                        <a:latin typeface="Montserrat" panose="00000500000000000000" pitchFamily="2" charset="0"/>
                        <a:cs typeface="Arial" panose="020B0604020202020204" pitchFamily="34" charset="0"/>
                      </a:endParaRPr>
                    </a:p>
                  </a:txBody>
                  <a:tcPr marL="43384" marR="43384" marT="21589" marB="2158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noProof="0" dirty="0"/>
                        <a:t>10 (45,45%)</a:t>
                      </a:r>
                      <a:endParaRPr lang="es-ES" sz="1100" noProof="0" dirty="0">
                        <a:solidFill>
                          <a:srgbClr val="024F70"/>
                        </a:solidFill>
                        <a:latin typeface="Montserrat" panose="00000500000000000000" pitchFamily="2" charset="0"/>
                        <a:cs typeface="Arial" panose="020B0604020202020204" pitchFamily="34" charset="0"/>
                      </a:endParaRPr>
                    </a:p>
                  </a:txBody>
                  <a:tcPr marL="43384" marR="43384" marT="21589" marB="21589" anchor="ctr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181917">
                <a:tc>
                  <a:txBody>
                    <a:bodyPr/>
                    <a:lstStyle/>
                    <a:p>
                      <a:pPr algn="l"/>
                      <a:r>
                        <a:rPr lang="es-ES" sz="1100" noProof="0" dirty="0"/>
                        <a:t>Uso corticoides orales (CO), n (%)</a:t>
                      </a:r>
                      <a:endParaRPr lang="es-ES" sz="1100" b="0" noProof="0" dirty="0">
                        <a:solidFill>
                          <a:srgbClr val="024F70"/>
                        </a:solidFill>
                        <a:latin typeface="Montserrat" panose="00000500000000000000" pitchFamily="2" charset="0"/>
                        <a:cs typeface="Arial" panose="020B0604020202020204" pitchFamily="34" charset="0"/>
                      </a:endParaRPr>
                    </a:p>
                  </a:txBody>
                  <a:tcPr marL="43384" marR="43384" marT="21589" marB="2158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noProof="0" dirty="0"/>
                        <a:t>2 (9%)</a:t>
                      </a:r>
                      <a:endParaRPr lang="es-ES" sz="1100" noProof="0" dirty="0">
                        <a:solidFill>
                          <a:srgbClr val="024F70"/>
                        </a:solidFill>
                        <a:latin typeface="Montserrat" panose="00000500000000000000" pitchFamily="2" charset="0"/>
                        <a:cs typeface="Arial" panose="020B0604020202020204" pitchFamily="34" charset="0"/>
                      </a:endParaRPr>
                    </a:p>
                  </a:txBody>
                  <a:tcPr marL="43384" marR="43384" marT="21589" marB="21589" anchor="ctr"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181917">
                <a:tc>
                  <a:txBody>
                    <a:bodyPr/>
                    <a:lstStyle/>
                    <a:p>
                      <a:pPr algn="l"/>
                      <a:r>
                        <a:rPr lang="es-ES" sz="1100" b="0" noProof="0" dirty="0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Agudizaciones,</a:t>
                      </a:r>
                      <a:r>
                        <a:rPr lang="es-ES" sz="1100" b="0" baseline="0" noProof="0" dirty="0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 media (DE)</a:t>
                      </a:r>
                      <a:endParaRPr lang="es-ES" sz="1100" b="0" noProof="0" dirty="0">
                        <a:solidFill>
                          <a:schemeClr val="tx1"/>
                        </a:solidFill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43384" marR="43384" marT="21589" marB="2158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noProof="0" dirty="0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4,45 (2,06)</a:t>
                      </a:r>
                    </a:p>
                  </a:txBody>
                  <a:tcPr marL="43384" marR="43384" marT="21589" marB="21589" anchor="ctr"/>
                </a:tc>
                <a:extLst>
                  <a:ext uri="{0D108BD9-81ED-4DB2-BD59-A6C34878D82A}">
                    <a16:rowId xmlns:a16="http://schemas.microsoft.com/office/drawing/2014/main" xmlns="" val="855239088"/>
                  </a:ext>
                </a:extLst>
              </a:tr>
              <a:tr h="181917">
                <a:tc>
                  <a:txBody>
                    <a:bodyPr/>
                    <a:lstStyle/>
                    <a:p>
                      <a:pPr algn="l"/>
                      <a:r>
                        <a:rPr lang="es-ES" sz="1100" b="0" noProof="0" dirty="0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Asistencia</a:t>
                      </a:r>
                      <a:r>
                        <a:rPr lang="es-ES" sz="1100" b="0" baseline="0" noProof="0" dirty="0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 a Urgencias, media (DE)</a:t>
                      </a:r>
                      <a:endParaRPr lang="es-ES" sz="1100" b="0" noProof="0" dirty="0">
                        <a:solidFill>
                          <a:schemeClr val="tx1"/>
                        </a:solidFill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43384" marR="43384" marT="21589" marB="2158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noProof="0" dirty="0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2,1 (2,6)</a:t>
                      </a:r>
                    </a:p>
                  </a:txBody>
                  <a:tcPr marL="43384" marR="43384" marT="21589" marB="21589" anchor="ctr"/>
                </a:tc>
                <a:extLst>
                  <a:ext uri="{0D108BD9-81ED-4DB2-BD59-A6C34878D82A}">
                    <a16:rowId xmlns:a16="http://schemas.microsoft.com/office/drawing/2014/main" xmlns="" val="1370778778"/>
                  </a:ext>
                </a:extLst>
              </a:tr>
              <a:tr h="181917">
                <a:tc>
                  <a:txBody>
                    <a:bodyPr/>
                    <a:lstStyle/>
                    <a:p>
                      <a:pPr algn="l"/>
                      <a:r>
                        <a:rPr lang="es-ES" sz="1100" b="0" noProof="0" dirty="0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Ingresos, media (DE)</a:t>
                      </a:r>
                    </a:p>
                  </a:txBody>
                  <a:tcPr marL="43384" marR="43384" marT="21589" marB="2158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noProof="0" dirty="0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1,1 (2,3)</a:t>
                      </a:r>
                    </a:p>
                  </a:txBody>
                  <a:tcPr marL="43384" marR="43384" marT="21589" marB="21589" anchor="ctr"/>
                </a:tc>
                <a:extLst>
                  <a:ext uri="{0D108BD9-81ED-4DB2-BD59-A6C34878D82A}">
                    <a16:rowId xmlns:a16="http://schemas.microsoft.com/office/drawing/2014/main" xmlns="" val="310745752"/>
                  </a:ext>
                </a:extLst>
              </a:tr>
              <a:tr h="181917">
                <a:tc>
                  <a:txBody>
                    <a:bodyPr/>
                    <a:lstStyle/>
                    <a:p>
                      <a:pPr algn="l"/>
                      <a:r>
                        <a:rPr lang="es-ES" sz="1100" b="0" noProof="0" dirty="0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FVC cc y %, media (DE)</a:t>
                      </a:r>
                    </a:p>
                  </a:txBody>
                  <a:tcPr marL="43384" marR="43384" marT="21589" marB="2158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noProof="0" dirty="0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2735 (938).</a:t>
                      </a:r>
                      <a:r>
                        <a:rPr lang="es-ES" sz="1100" baseline="0" noProof="0" dirty="0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 84,5% (19)</a:t>
                      </a:r>
                      <a:endParaRPr lang="es-ES" sz="1100" noProof="0" dirty="0">
                        <a:solidFill>
                          <a:schemeClr val="tx1"/>
                        </a:solidFill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43384" marR="43384" marT="21589" marB="21589" anchor="ctr"/>
                </a:tc>
                <a:extLst>
                  <a:ext uri="{0D108BD9-81ED-4DB2-BD59-A6C34878D82A}">
                    <a16:rowId xmlns:a16="http://schemas.microsoft.com/office/drawing/2014/main" xmlns="" val="2567629188"/>
                  </a:ext>
                </a:extLst>
              </a:tr>
              <a:tr h="181917">
                <a:tc>
                  <a:txBody>
                    <a:bodyPr/>
                    <a:lstStyle/>
                    <a:p>
                      <a:pPr algn="l"/>
                      <a:r>
                        <a:rPr lang="es-ES" sz="1100" b="0" noProof="0" dirty="0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FEV1 cc y %, media (DE)</a:t>
                      </a:r>
                    </a:p>
                  </a:txBody>
                  <a:tcPr marL="43384" marR="43384" marT="21589" marB="2158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noProof="0" dirty="0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1662 (570).</a:t>
                      </a:r>
                      <a:r>
                        <a:rPr lang="es-ES" sz="1100" baseline="0" noProof="0" dirty="0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 66,7% (19,7)</a:t>
                      </a:r>
                      <a:endParaRPr lang="es-ES" sz="1100" noProof="0" dirty="0">
                        <a:solidFill>
                          <a:schemeClr val="tx1"/>
                        </a:solidFill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43384" marR="43384" marT="21589" marB="21589" anchor="ctr"/>
                </a:tc>
                <a:extLst>
                  <a:ext uri="{0D108BD9-81ED-4DB2-BD59-A6C34878D82A}">
                    <a16:rowId xmlns:a16="http://schemas.microsoft.com/office/drawing/2014/main" xmlns="" val="794580464"/>
                  </a:ext>
                </a:extLst>
              </a:tr>
              <a:tr h="181917">
                <a:tc>
                  <a:txBody>
                    <a:bodyPr/>
                    <a:lstStyle/>
                    <a:p>
                      <a:pPr algn="l"/>
                      <a:r>
                        <a:rPr lang="es-ES" sz="1100" b="0" noProof="0" dirty="0" err="1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IgE</a:t>
                      </a:r>
                      <a:r>
                        <a:rPr lang="es-ES" sz="1100" b="0" baseline="0" noProof="0" dirty="0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 total, media (DE)</a:t>
                      </a:r>
                      <a:endParaRPr lang="es-ES" sz="1100" b="0" noProof="0" dirty="0">
                        <a:solidFill>
                          <a:schemeClr val="tx1"/>
                        </a:solidFill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43384" marR="43384" marT="21589" marB="2158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noProof="0" dirty="0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251,7 (253,6)</a:t>
                      </a:r>
                    </a:p>
                  </a:txBody>
                  <a:tcPr marL="43384" marR="43384" marT="21589" marB="21589" anchor="ctr"/>
                </a:tc>
                <a:extLst>
                  <a:ext uri="{0D108BD9-81ED-4DB2-BD59-A6C34878D82A}">
                    <a16:rowId xmlns:a16="http://schemas.microsoft.com/office/drawing/2014/main" xmlns="" val="2797352151"/>
                  </a:ext>
                </a:extLst>
              </a:tr>
              <a:tr h="197080">
                <a:tc gridSpan="2">
                  <a:txBody>
                    <a:bodyPr/>
                    <a:lstStyle/>
                    <a:p>
                      <a:pPr marL="0" marR="0" lvl="0" indent="0" algn="l" defTabSz="12994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800" b="0" i="0" u="none" strike="noStrike" kern="1200" baseline="0" dirty="0">
                        <a:solidFill>
                          <a:srgbClr val="024F70"/>
                        </a:solidFill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</a:txBody>
                  <a:tcPr marL="43384" marR="43384" marT="21589" marB="21589"/>
                </a:tc>
                <a:tc hMerge="1">
                  <a:txBody>
                    <a:bodyPr/>
                    <a:lstStyle/>
                    <a:p>
                      <a:pPr algn="l"/>
                      <a:endParaRPr lang="es-ES" sz="2200" noProof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844" marR="61844" marT="32801" marB="3280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rgbClr val="E74A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</a:tbl>
          </a:graphicData>
        </a:graphic>
      </p:graphicFrame>
      <p:graphicFrame>
        <p:nvGraphicFramePr>
          <p:cNvPr id="19" name="Diagrama 18"/>
          <p:cNvGraphicFramePr/>
          <p:nvPr>
            <p:extLst>
              <p:ext uri="{D42A27DB-BD31-4B8C-83A1-F6EECF244321}">
                <p14:modId xmlns:p14="http://schemas.microsoft.com/office/powerpoint/2010/main" xmlns="" val="3406752334"/>
              </p:ext>
            </p:extLst>
          </p:nvPr>
        </p:nvGraphicFramePr>
        <p:xfrm>
          <a:off x="4848447" y="822468"/>
          <a:ext cx="4183960" cy="9735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2" name="Rectángulo 1"/>
          <p:cNvSpPr/>
          <p:nvPr/>
        </p:nvSpPr>
        <p:spPr>
          <a:xfrm>
            <a:off x="6507245" y="2502072"/>
            <a:ext cx="224344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es-ES" altLang="es-ES" sz="1400" b="1" dirty="0"/>
              <a:t>2 retiradas</a:t>
            </a:r>
            <a:r>
              <a:rPr lang="es-ES" altLang="es-ES" sz="1400" dirty="0"/>
              <a:t>: una pérdida y un </a:t>
            </a:r>
            <a:r>
              <a:rPr lang="es-ES" altLang="es-ES" sz="1400" dirty="0" err="1"/>
              <a:t>switch</a:t>
            </a:r>
            <a:endParaRPr lang="es-ES" altLang="es-ES" sz="1400" dirty="0"/>
          </a:p>
        </p:txBody>
      </p:sp>
      <p:sp>
        <p:nvSpPr>
          <p:cNvPr id="3" name="Rectángulo 2"/>
          <p:cNvSpPr/>
          <p:nvPr/>
        </p:nvSpPr>
        <p:spPr>
          <a:xfrm>
            <a:off x="6530245" y="3067831"/>
            <a:ext cx="228944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es-ES" altLang="es-ES" sz="1400" b="1" dirty="0"/>
              <a:t>Efectos secundarios</a:t>
            </a:r>
            <a:r>
              <a:rPr lang="es-ES" altLang="es-ES" sz="1400" dirty="0"/>
              <a:t>. 2 pacientes</a:t>
            </a:r>
          </a:p>
        </p:txBody>
      </p:sp>
      <p:sp>
        <p:nvSpPr>
          <p:cNvPr id="5" name="Rectángulo 4"/>
          <p:cNvSpPr/>
          <p:nvPr/>
        </p:nvSpPr>
        <p:spPr>
          <a:xfrm>
            <a:off x="5388969" y="3840887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ct val="0"/>
              </a:spcBef>
            </a:pPr>
            <a:r>
              <a:rPr lang="es-ES" altLang="es-ES" sz="1400" dirty="0">
                <a:latin typeface="+mj-lt"/>
              </a:rPr>
              <a:t>Caída cabello</a:t>
            </a:r>
          </a:p>
          <a:p>
            <a:pPr algn="ctr">
              <a:spcBef>
                <a:spcPct val="0"/>
              </a:spcBef>
            </a:pPr>
            <a:r>
              <a:rPr lang="es-ES" altLang="es-ES" sz="1400" dirty="0" err="1">
                <a:latin typeface="+mj-lt"/>
              </a:rPr>
              <a:t>Sd</a:t>
            </a:r>
            <a:r>
              <a:rPr lang="es-ES" altLang="es-ES" sz="1400" dirty="0">
                <a:latin typeface="+mj-lt"/>
              </a:rPr>
              <a:t> </a:t>
            </a:r>
            <a:r>
              <a:rPr lang="es-ES" altLang="es-ES" sz="1400" dirty="0" err="1">
                <a:latin typeface="+mj-lt"/>
              </a:rPr>
              <a:t>rinítico</a:t>
            </a:r>
            <a:r>
              <a:rPr lang="es-ES" altLang="es-ES" sz="1400" dirty="0">
                <a:latin typeface="+mj-lt"/>
              </a:rPr>
              <a:t> y </a:t>
            </a:r>
            <a:r>
              <a:rPr lang="es-ES" altLang="es-ES" sz="1400" dirty="0" err="1">
                <a:latin typeface="+mj-lt"/>
              </a:rPr>
              <a:t>pseudogripal</a:t>
            </a:r>
            <a:endParaRPr lang="es-ES" altLang="es-ES" sz="1400" dirty="0">
              <a:latin typeface="+mj-lt"/>
            </a:endParaRPr>
          </a:p>
        </p:txBody>
      </p:sp>
      <p:sp>
        <p:nvSpPr>
          <p:cNvPr id="9" name="Flecha abajo 8"/>
          <p:cNvSpPr/>
          <p:nvPr/>
        </p:nvSpPr>
        <p:spPr>
          <a:xfrm>
            <a:off x="7599675" y="3649899"/>
            <a:ext cx="104588" cy="199756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5468986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xmlns="" val="377788220"/>
              </p:ext>
            </p:extLst>
          </p:nvPr>
        </p:nvGraphicFramePr>
        <p:xfrm>
          <a:off x="499730" y="3969759"/>
          <a:ext cx="8165477" cy="11260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7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840102671"/>
              </p:ext>
            </p:extLst>
          </p:nvPr>
        </p:nvGraphicFramePr>
        <p:xfrm>
          <a:off x="318855" y="124188"/>
          <a:ext cx="2672651" cy="13763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7" name="7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180496997"/>
              </p:ext>
            </p:extLst>
          </p:nvPr>
        </p:nvGraphicFramePr>
        <p:xfrm>
          <a:off x="3126399" y="201272"/>
          <a:ext cx="2705395" cy="13656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9" name="1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1824133526"/>
              </p:ext>
            </p:extLst>
          </p:nvPr>
        </p:nvGraphicFramePr>
        <p:xfrm>
          <a:off x="1542147" y="1595362"/>
          <a:ext cx="3168504" cy="23743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20" name="1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012653513"/>
              </p:ext>
            </p:extLst>
          </p:nvPr>
        </p:nvGraphicFramePr>
        <p:xfrm>
          <a:off x="5008966" y="1784540"/>
          <a:ext cx="2829738" cy="18104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graphicFrame>
        <p:nvGraphicFramePr>
          <p:cNvPr id="18" name="7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63623952"/>
              </p:ext>
            </p:extLst>
          </p:nvPr>
        </p:nvGraphicFramePr>
        <p:xfrm>
          <a:off x="6101579" y="136335"/>
          <a:ext cx="2563628" cy="13520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</p:spTree>
    <p:extLst>
      <p:ext uri="{BB962C8B-B14F-4D97-AF65-F5344CB8AC3E}">
        <p14:creationId xmlns:p14="http://schemas.microsoft.com/office/powerpoint/2010/main" xmlns="" val="1044515619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ción">
  <a:themeElements>
    <a:clrScheme name="Retrospección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6B9F25"/>
      </a:hlink>
      <a:folHlink>
        <a:srgbClr val="B26B02"/>
      </a:folHlink>
    </a:clrScheme>
    <a:fontScheme name="Retrospección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ción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Retrospect" id="{5F128B03-DCCA-4EEB-AB3B-CF2899314A46}" vid="{D26EA377-59BD-4C9C-9D94-EE8416EE4C7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1633</TotalTime>
  <Words>353</Words>
  <Application>Microsoft Office PowerPoint</Application>
  <PresentationFormat>Presentación en pantalla (16:9)</PresentationFormat>
  <Paragraphs>48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Retrospección</vt:lpstr>
      <vt:lpstr>Diapositiva 1</vt:lpstr>
      <vt:lpstr>Diapositiva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Pili Lobato de la Sierra</dc:creator>
  <cp:lastModifiedBy>LUNA</cp:lastModifiedBy>
  <cp:revision>52</cp:revision>
  <dcterms:created xsi:type="dcterms:W3CDTF">2020-03-03T16:57:16Z</dcterms:created>
  <dcterms:modified xsi:type="dcterms:W3CDTF">2020-05-29T11:37:37Z</dcterms:modified>
</cp:coreProperties>
</file>