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6E91"/>
    <a:srgbClr val="CBADC7"/>
    <a:srgbClr val="ECE0EA"/>
    <a:srgbClr val="E3D3E1"/>
    <a:srgbClr val="FF9999"/>
    <a:srgbClr val="4D0B3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548" autoAdjust="0"/>
  </p:normalViewPr>
  <p:slideViewPr>
    <p:cSldViewPr snapToGrid="0">
      <p:cViewPr varScale="1">
        <p:scale>
          <a:sx n="68" d="100"/>
          <a:sy n="68" d="100"/>
        </p:scale>
        <p:origin x="-82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5D0524-2B0A-4F38-B13F-8E45571CE26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F9D1750-2A95-4700-BAEE-D08FA3A034A4}">
      <dgm:prSet phldrT="[Texto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S_tradnl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Análisis descriptivo </a:t>
          </a:r>
          <a:r>
            <a:rPr lang="es-ES_tradnl" b="1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univariante</a:t>
          </a:r>
          <a:endParaRPr lang="es-ES" b="1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943CE7AD-A1DE-4969-893D-A115EAB5FEB7}" type="parTrans" cxnId="{62704A68-D20D-4DDC-A5E1-F12D70A84405}">
      <dgm:prSet/>
      <dgm:spPr/>
      <dgm:t>
        <a:bodyPr/>
        <a:lstStyle/>
        <a:p>
          <a:endParaRPr lang="es-ES"/>
        </a:p>
      </dgm:t>
    </dgm:pt>
    <dgm:pt modelId="{DA7AD3D5-1733-4DD1-B6CF-99F43C2D932C}" type="sibTrans" cxnId="{62704A68-D20D-4DDC-A5E1-F12D70A84405}">
      <dgm:prSet/>
      <dgm:spPr/>
      <dgm:t>
        <a:bodyPr/>
        <a:lstStyle/>
        <a:p>
          <a:endParaRPr lang="es-ES"/>
        </a:p>
      </dgm:t>
    </dgm:pt>
    <dgm:pt modelId="{78C3F7DD-41FB-4005-B62C-3CBF059CAABE}">
      <dgm:prSet phldrT="[Texto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S_tradnl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Análisis </a:t>
          </a:r>
          <a:r>
            <a:rPr lang="es-ES_tradnl" b="1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bivariante</a:t>
          </a:r>
          <a:endParaRPr lang="es-ES" b="1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57618E3-48F0-4C7B-B60B-645213C2CB95}" type="parTrans" cxnId="{8B9844FB-7410-48F5-9843-DAA595A549C2}">
      <dgm:prSet/>
      <dgm:spPr/>
      <dgm:t>
        <a:bodyPr/>
        <a:lstStyle/>
        <a:p>
          <a:endParaRPr lang="es-ES"/>
        </a:p>
      </dgm:t>
    </dgm:pt>
    <dgm:pt modelId="{498551A3-9664-406D-B770-C62EF79E429B}" type="sibTrans" cxnId="{8B9844FB-7410-48F5-9843-DAA595A549C2}">
      <dgm:prSet/>
      <dgm:spPr/>
      <dgm:t>
        <a:bodyPr/>
        <a:lstStyle/>
        <a:p>
          <a:endParaRPr lang="es-ES"/>
        </a:p>
      </dgm:t>
    </dgm:pt>
    <dgm:pt modelId="{5753BEC8-3A34-4C43-A8EE-D4A340B479A8}">
      <dgm:prSet phldrT="[Texto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S_tradnl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Modelos </a:t>
          </a:r>
          <a:r>
            <a:rPr lang="es-ES_tradnl" b="1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multivariantes</a:t>
          </a:r>
          <a:endParaRPr lang="es-ES" b="1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F81CA987-F1E8-4570-8C46-E4622C2322B5}" type="parTrans" cxnId="{77936C38-C45B-4F3C-B1DC-E3AB18A27E11}">
      <dgm:prSet/>
      <dgm:spPr/>
      <dgm:t>
        <a:bodyPr/>
        <a:lstStyle/>
        <a:p>
          <a:endParaRPr lang="es-ES"/>
        </a:p>
      </dgm:t>
    </dgm:pt>
    <dgm:pt modelId="{84E3F2A0-3D69-4EE1-9786-827C9D365D81}" type="sibTrans" cxnId="{77936C38-C45B-4F3C-B1DC-E3AB18A27E11}">
      <dgm:prSet/>
      <dgm:spPr/>
      <dgm:t>
        <a:bodyPr/>
        <a:lstStyle/>
        <a:p>
          <a:endParaRPr lang="es-ES"/>
        </a:p>
      </dgm:t>
    </dgm:pt>
    <dgm:pt modelId="{256D348A-1EA7-4F35-9128-7C66589C1952}" type="pres">
      <dgm:prSet presAssocID="{2B5D0524-2B0A-4F38-B13F-8E45571CE26A}" presName="CompostProcess" presStyleCnt="0">
        <dgm:presLayoutVars>
          <dgm:dir/>
          <dgm:resizeHandles val="exact"/>
        </dgm:presLayoutVars>
      </dgm:prSet>
      <dgm:spPr/>
    </dgm:pt>
    <dgm:pt modelId="{120789C3-4446-4C50-BF86-20AA20220F2B}" type="pres">
      <dgm:prSet presAssocID="{2B5D0524-2B0A-4F38-B13F-8E45571CE26A}" presName="arrow" presStyleLbl="bgShp" presStyleIdx="0" presStyleCnt="1"/>
      <dgm:spPr>
        <a:solidFill>
          <a:srgbClr val="CBADC7"/>
        </a:solidFill>
      </dgm:spPr>
    </dgm:pt>
    <dgm:pt modelId="{DEC9448D-B6E1-4E89-9B3B-DAE3CD57C98B}" type="pres">
      <dgm:prSet presAssocID="{2B5D0524-2B0A-4F38-B13F-8E45571CE26A}" presName="linearProcess" presStyleCnt="0"/>
      <dgm:spPr/>
    </dgm:pt>
    <dgm:pt modelId="{0E0946A2-BC25-4B6A-8213-CEE84D7A8682}" type="pres">
      <dgm:prSet presAssocID="{DF9D1750-2A95-4700-BAEE-D08FA3A034A4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F63780-9DEB-4E72-872A-A23FDC73EF07}" type="pres">
      <dgm:prSet presAssocID="{DA7AD3D5-1733-4DD1-B6CF-99F43C2D932C}" presName="sibTrans" presStyleCnt="0"/>
      <dgm:spPr/>
    </dgm:pt>
    <dgm:pt modelId="{C860F718-B148-4673-954D-10D7427F9E7F}" type="pres">
      <dgm:prSet presAssocID="{78C3F7DD-41FB-4005-B62C-3CBF059CAABE}" presName="textNode" presStyleLbl="node1" presStyleIdx="1" presStyleCnt="3" custLinFactNeighborX="3702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9BD1C4-AC57-4F92-84DA-F9F9B4629254}" type="pres">
      <dgm:prSet presAssocID="{498551A3-9664-406D-B770-C62EF79E429B}" presName="sibTrans" presStyleCnt="0"/>
      <dgm:spPr/>
    </dgm:pt>
    <dgm:pt modelId="{383B9B92-464A-417B-964F-DEAC08921175}" type="pres">
      <dgm:prSet presAssocID="{5753BEC8-3A34-4C43-A8EE-D4A340B479A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2704A68-D20D-4DDC-A5E1-F12D70A84405}" srcId="{2B5D0524-2B0A-4F38-B13F-8E45571CE26A}" destId="{DF9D1750-2A95-4700-BAEE-D08FA3A034A4}" srcOrd="0" destOrd="0" parTransId="{943CE7AD-A1DE-4969-893D-A115EAB5FEB7}" sibTransId="{DA7AD3D5-1733-4DD1-B6CF-99F43C2D932C}"/>
    <dgm:cxn modelId="{C24203D4-393C-47DD-AECE-ACA4B49C3231}" type="presOf" srcId="{5753BEC8-3A34-4C43-A8EE-D4A340B479A8}" destId="{383B9B92-464A-417B-964F-DEAC08921175}" srcOrd="0" destOrd="0" presId="urn:microsoft.com/office/officeart/2005/8/layout/hProcess9"/>
    <dgm:cxn modelId="{ECCE72C8-0E40-4832-ABE8-957FD6637E16}" type="presOf" srcId="{DF9D1750-2A95-4700-BAEE-D08FA3A034A4}" destId="{0E0946A2-BC25-4B6A-8213-CEE84D7A8682}" srcOrd="0" destOrd="0" presId="urn:microsoft.com/office/officeart/2005/8/layout/hProcess9"/>
    <dgm:cxn modelId="{8B9844FB-7410-48F5-9843-DAA595A549C2}" srcId="{2B5D0524-2B0A-4F38-B13F-8E45571CE26A}" destId="{78C3F7DD-41FB-4005-B62C-3CBF059CAABE}" srcOrd="1" destOrd="0" parTransId="{357618E3-48F0-4C7B-B60B-645213C2CB95}" sibTransId="{498551A3-9664-406D-B770-C62EF79E429B}"/>
    <dgm:cxn modelId="{251A0E5F-B815-4464-8597-993EE12B828E}" type="presOf" srcId="{2B5D0524-2B0A-4F38-B13F-8E45571CE26A}" destId="{256D348A-1EA7-4F35-9128-7C66589C1952}" srcOrd="0" destOrd="0" presId="urn:microsoft.com/office/officeart/2005/8/layout/hProcess9"/>
    <dgm:cxn modelId="{77936C38-C45B-4F3C-B1DC-E3AB18A27E11}" srcId="{2B5D0524-2B0A-4F38-B13F-8E45571CE26A}" destId="{5753BEC8-3A34-4C43-A8EE-D4A340B479A8}" srcOrd="2" destOrd="0" parTransId="{F81CA987-F1E8-4570-8C46-E4622C2322B5}" sibTransId="{84E3F2A0-3D69-4EE1-9786-827C9D365D81}"/>
    <dgm:cxn modelId="{6784C22D-3F7F-436E-B05C-7B3FC1848B46}" type="presOf" srcId="{78C3F7DD-41FB-4005-B62C-3CBF059CAABE}" destId="{C860F718-B148-4673-954D-10D7427F9E7F}" srcOrd="0" destOrd="0" presId="urn:microsoft.com/office/officeart/2005/8/layout/hProcess9"/>
    <dgm:cxn modelId="{F7CF44E3-B746-4AFC-815A-4B4593DFB848}" type="presParOf" srcId="{256D348A-1EA7-4F35-9128-7C66589C1952}" destId="{120789C3-4446-4C50-BF86-20AA20220F2B}" srcOrd="0" destOrd="0" presId="urn:microsoft.com/office/officeart/2005/8/layout/hProcess9"/>
    <dgm:cxn modelId="{4D9935BF-BA01-4C6F-B9D1-AB22B3F978C2}" type="presParOf" srcId="{256D348A-1EA7-4F35-9128-7C66589C1952}" destId="{DEC9448D-B6E1-4E89-9B3B-DAE3CD57C98B}" srcOrd="1" destOrd="0" presId="urn:microsoft.com/office/officeart/2005/8/layout/hProcess9"/>
    <dgm:cxn modelId="{C2829E40-F10E-4DE9-892A-6401C9E18BB2}" type="presParOf" srcId="{DEC9448D-B6E1-4E89-9B3B-DAE3CD57C98B}" destId="{0E0946A2-BC25-4B6A-8213-CEE84D7A8682}" srcOrd="0" destOrd="0" presId="urn:microsoft.com/office/officeart/2005/8/layout/hProcess9"/>
    <dgm:cxn modelId="{55A9961D-CA4F-4E1E-B9F1-C95A80B5B5FA}" type="presParOf" srcId="{DEC9448D-B6E1-4E89-9B3B-DAE3CD57C98B}" destId="{0AF63780-9DEB-4E72-872A-A23FDC73EF07}" srcOrd="1" destOrd="0" presId="urn:microsoft.com/office/officeart/2005/8/layout/hProcess9"/>
    <dgm:cxn modelId="{7AFEB342-D189-470F-A0B6-E84BD65E63CD}" type="presParOf" srcId="{DEC9448D-B6E1-4E89-9B3B-DAE3CD57C98B}" destId="{C860F718-B148-4673-954D-10D7427F9E7F}" srcOrd="2" destOrd="0" presId="urn:microsoft.com/office/officeart/2005/8/layout/hProcess9"/>
    <dgm:cxn modelId="{C32ED1B4-7ECB-49D4-ADE6-D2B899AA51D6}" type="presParOf" srcId="{DEC9448D-B6E1-4E89-9B3B-DAE3CD57C98B}" destId="{4B9BD1C4-AC57-4F92-84DA-F9F9B4629254}" srcOrd="3" destOrd="0" presId="urn:microsoft.com/office/officeart/2005/8/layout/hProcess9"/>
    <dgm:cxn modelId="{87C5457F-B341-4D5B-85D0-4B1DC5922446}" type="presParOf" srcId="{DEC9448D-B6E1-4E89-9B3B-DAE3CD57C98B}" destId="{383B9B92-464A-417B-964F-DEAC0892117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0789C3-4446-4C50-BF86-20AA20220F2B}">
      <dsp:nvSpPr>
        <dsp:cNvPr id="0" name=""/>
        <dsp:cNvSpPr/>
      </dsp:nvSpPr>
      <dsp:spPr>
        <a:xfrm>
          <a:off x="370799" y="0"/>
          <a:ext cx="4202388" cy="1286114"/>
        </a:xfrm>
        <a:prstGeom prst="rightArrow">
          <a:avLst/>
        </a:prstGeom>
        <a:solidFill>
          <a:srgbClr val="CBADC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0946A2-BC25-4B6A-8213-CEE84D7A8682}">
      <dsp:nvSpPr>
        <dsp:cNvPr id="0" name=""/>
        <dsp:cNvSpPr/>
      </dsp:nvSpPr>
      <dsp:spPr>
        <a:xfrm>
          <a:off x="5310" y="385834"/>
          <a:ext cx="1591345" cy="514445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b="1" kern="1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Análisis descriptivo </a:t>
          </a:r>
          <a:r>
            <a:rPr lang="es-ES_tradnl" sz="1000" b="1" kern="1200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univariante</a:t>
          </a:r>
          <a:endParaRPr lang="es-ES" sz="1000" b="1" kern="1200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5310" y="385834"/>
        <a:ext cx="1591345" cy="514445"/>
      </dsp:txXfrm>
    </dsp:sp>
    <dsp:sp modelId="{C860F718-B148-4673-954D-10D7427F9E7F}">
      <dsp:nvSpPr>
        <dsp:cNvPr id="0" name=""/>
        <dsp:cNvSpPr/>
      </dsp:nvSpPr>
      <dsp:spPr>
        <a:xfrm>
          <a:off x="1705817" y="385834"/>
          <a:ext cx="1591345" cy="514445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b="1" kern="1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Análisis </a:t>
          </a:r>
          <a:r>
            <a:rPr lang="es-ES_tradnl" sz="1000" b="1" kern="1200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bivariante</a:t>
          </a:r>
          <a:endParaRPr lang="es-ES" sz="1000" b="1" kern="1200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705817" y="385834"/>
        <a:ext cx="1591345" cy="514445"/>
      </dsp:txXfrm>
    </dsp:sp>
    <dsp:sp modelId="{383B9B92-464A-417B-964F-DEAC08921175}">
      <dsp:nvSpPr>
        <dsp:cNvPr id="0" name=""/>
        <dsp:cNvSpPr/>
      </dsp:nvSpPr>
      <dsp:spPr>
        <a:xfrm>
          <a:off x="3347330" y="385834"/>
          <a:ext cx="1591345" cy="514445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000" b="1" kern="1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Modelos </a:t>
          </a:r>
          <a:r>
            <a:rPr lang="es-ES_tradnl" sz="1000" b="1" kern="1200" dirty="0" err="1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multivariantes</a:t>
          </a:r>
          <a:endParaRPr lang="es-ES" sz="1000" b="1" kern="1200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3347330" y="385834"/>
        <a:ext cx="1591345" cy="514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31A0C-A37A-4634-9543-B1B74370614A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1A494-FA14-4387-87DE-BFDE42BAA692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537020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None/>
            </a:pPr>
            <a:endParaRPr lang="es-ES_tradnl" altLang="es-ES_tradnl" dirty="0" smtClean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D18820-A177-409A-BE12-022A41B18DBF}" type="slidenum">
              <a:rPr lang="es-ES" altLang="es-ES_trad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s-ES" altLang="es-ES_trad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153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_tradnl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s-ES_tradnl" altLang="es-ES_tradnl" dirty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D18820-A177-409A-BE12-022A41B18DBF}" type="slidenum">
              <a:rPr lang="es-ES" altLang="es-ES_trad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s-ES" altLang="es-ES_trad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2515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CAFB879-C97D-4698-AA03-113F6638E9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36E67C37-895A-44F9-BBC4-77249AB70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8E891E5A-3C5D-4DA9-AB9B-1D5DC9E59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FFA67DAD-E029-4D3E-A1E3-BDD8469BF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F8050B2F-C741-419E-8272-5717E30BD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940520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B459A23-0C73-4395-8437-96EA2620D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1CF6CD10-C099-4CAE-806C-EDE34B453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D06DDD9E-A4C5-4617-8DAD-E3760A503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797AEA6A-B2DC-4DCF-8C37-60EDFABC1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4A273848-3E4A-4196-93D5-E9E7DA0B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417649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07BC46E-E661-4EE4-B5FE-A3F06C7B0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xmlns="" id="{38E02DAB-4FD8-45AF-A334-643680FAC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0777A5A4-7D85-43A1-BEB0-8975AE441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0AA84863-8468-4661-BD33-563DA7F9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A78023E2-EEB5-4BA1-83FB-4F662819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37406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8DFD1AF-D017-475F-B328-39114FEBA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E9B9CD16-B5C5-4A96-9984-0F9FC3676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xmlns="" id="{B0AECC91-FD34-4CEB-B7F1-F2D9A7467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xmlns="" id="{87DE339A-5E24-4B7F-9317-FE8E139B1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xmlns="" id="{338D928D-3311-4E09-8DE4-47A8D2F14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xmlns="" id="{A79134D7-BEE1-4DAD-9FEE-FD8A0E8E0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795008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8AF1C56-45F8-4D52-911A-63FE46C5A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xmlns="" id="{F3E38EBD-27F7-494E-B9A4-F3B37B588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xmlns="" id="{40379DCD-A7B9-4802-9830-029E848E49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xmlns="" id="{D8F8DFFD-A067-4E54-84C4-FD19A0E03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xmlns="" id="{5D26989C-49F8-4A79-BCA0-C6A2C82FFD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xmlns="" id="{963ED13F-E2F4-4B94-95E2-85AB46AE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xmlns="" id="{78142A83-34ED-4C36-B97D-0D125879C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xmlns="" id="{71D1BA0B-5E17-4760-B979-E3E5A0197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61757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73CC0E-E911-4A31-937B-EDEF27894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xmlns="" id="{A5CF6E9B-876A-4C52-938A-90A0B70AB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xmlns="" id="{2C96E857-926F-4B17-8E34-3746586D6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xmlns="" id="{8AFC1E4F-8519-494C-A631-CB543F11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45038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xmlns="" id="{8B6027A3-6821-4841-8E33-C0D3F779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xmlns="" id="{48642162-20B2-43D4-BF28-ECA1B6D7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xmlns="" id="{E5D7084F-5654-44CC-8BCD-AD67FFC8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09965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C4A5868-B1C6-4DB2-89EC-21146B34E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B1B76B28-566D-4A28-9E6D-E7FE18EC6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xmlns="" id="{223D92F1-F05A-4923-9217-BD6B427C0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xmlns="" id="{21962A34-C63B-4073-A6D1-F0EDFEA06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xmlns="" id="{95642A2C-82A6-4F51-B6D9-666DB7592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xmlns="" id="{7B28B298-2FA9-415B-A338-D970ED61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44213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05D00E-9D3E-41C5-AC65-B947DBEDC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xmlns="" id="{B22003FE-1785-4605-A4D7-548C2688D0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xmlns="" id="{099094F9-6C56-43B8-BA02-C9362D403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xmlns="" id="{6A8807B5-A4B9-4D92-AF29-8C637FFD4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xmlns="" id="{35FB89EB-2F7E-417E-8071-CA5A1C0E7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xmlns="" id="{393D2911-79ED-4B9E-A928-6EAA3BAD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61099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1B9F256-FBE0-48A0-A498-9D6A7881E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xmlns="" id="{B5763B66-C289-4845-91FB-67B35E620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EB6DBCF8-13CD-4897-8740-3349F165F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EC555460-CBDF-48B9-86A8-8E2B62E4A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61269C33-CF20-4B19-AB11-8FD8225B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16220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778962F3-D50F-4AEF-9202-B9E1E1EEEE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xmlns="" id="{134D7EE7-94F7-46F1-B3C2-1919151BC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3E78E1AB-2E96-43B6-A2BA-C2FC6F4BB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A73A7E42-51E9-432E-BF59-C07ACCE58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428F0343-21BB-4C63-82DA-8937FA3D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97970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0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xmlns="" id="{46C70462-874F-4EC2-83F3-03028C9D3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xmlns="" id="{0E53FB23-56C0-46FE-A388-17079480B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xmlns="" id="{E187C53B-519A-428F-973F-1CC3A6B72B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xmlns="" id="{B29DA8BD-3C82-41C6-939F-6013A7C2B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4C6825C8-3D43-4878-92EC-C7B24F7C6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47709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/>
          <p:cNvSpPr txBox="1">
            <a:spLocks noChangeArrowheads="1"/>
          </p:cNvSpPr>
          <p:nvPr/>
        </p:nvSpPr>
        <p:spPr bwMode="auto">
          <a:xfrm>
            <a:off x="1382525" y="141888"/>
            <a:ext cx="9432450" cy="52322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altLang="es-ES_tradnl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GRIPE EN PACIENTES HOSPITALIZADOS EN EL COMPLEJO HOSPITALARIO UNIVERSITARIO DE GRANADA Y VACUNACIÓN ANTIGRIPAL: TEMPORADA 2017-2018</a:t>
            </a:r>
            <a:endParaRPr lang="es-ES" altLang="es-ES_tradnl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076" name="20 Grupo"/>
          <p:cNvGrpSpPr>
            <a:grpSpLocks/>
          </p:cNvGrpSpPr>
          <p:nvPr/>
        </p:nvGrpSpPr>
        <p:grpSpPr bwMode="auto">
          <a:xfrm>
            <a:off x="594360" y="4044177"/>
            <a:ext cx="11262360" cy="2623097"/>
            <a:chOff x="-1146869" y="13035555"/>
            <a:chExt cx="19337138" cy="18435308"/>
          </a:xfrm>
        </p:grpSpPr>
        <p:sp>
          <p:nvSpPr>
            <p:cNvPr id="5" name="24 Rectángulo"/>
            <p:cNvSpPr/>
            <p:nvPr/>
          </p:nvSpPr>
          <p:spPr>
            <a:xfrm>
              <a:off x="-1146869" y="14153812"/>
              <a:ext cx="19337138" cy="17317051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25 Rectángulo"/>
            <p:cNvSpPr/>
            <p:nvPr/>
          </p:nvSpPr>
          <p:spPr>
            <a:xfrm>
              <a:off x="-295834" y="13035555"/>
              <a:ext cx="16849786" cy="30719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s-ES" sz="916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284752" y="588135"/>
            <a:ext cx="9732266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N. Arroyo Diaz, 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J. Henares Montiel, </a:t>
            </a:r>
            <a:r>
              <a:rPr lang="es-ES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s-ES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Pimentel Diniz, 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S. Sánchez Noguera, N. 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Barba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Gyengo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A.B. </a:t>
            </a:r>
            <a:r>
              <a:rPr lang="es-ES_tradnl" altLang="es-ES_tradnl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Gámiz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Molina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C. Rodríguez Cabrero. </a:t>
            </a: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Servicio Neumología H. U. San Cecilio de Granada. Servicio Medicina Preventiva y Salud Pública H. U. San Cecilio de Granada. </a:t>
            </a: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9" name="26 Grupo"/>
          <p:cNvGrpSpPr>
            <a:grpSpLocks/>
          </p:cNvGrpSpPr>
          <p:nvPr/>
        </p:nvGrpSpPr>
        <p:grpSpPr bwMode="auto">
          <a:xfrm>
            <a:off x="537029" y="1172934"/>
            <a:ext cx="11117941" cy="1532359"/>
            <a:chOff x="-1083237" y="3422976"/>
            <a:chExt cx="19109305" cy="4395885"/>
          </a:xfrm>
        </p:grpSpPr>
        <p:sp>
          <p:nvSpPr>
            <p:cNvPr id="18" name="36 Rectángulo"/>
            <p:cNvSpPr/>
            <p:nvPr/>
          </p:nvSpPr>
          <p:spPr>
            <a:xfrm>
              <a:off x="-1083237" y="4783416"/>
              <a:ext cx="19109305" cy="3035445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37 Rectángulo"/>
            <p:cNvSpPr/>
            <p:nvPr/>
          </p:nvSpPr>
          <p:spPr>
            <a:xfrm>
              <a:off x="-132765" y="3422976"/>
              <a:ext cx="16849563" cy="32918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endPara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2" name="35 Rectángulo"/>
          <p:cNvSpPr/>
          <p:nvPr/>
        </p:nvSpPr>
        <p:spPr>
          <a:xfrm>
            <a:off x="645585" y="1400330"/>
            <a:ext cx="1588153" cy="40592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Introducción:</a:t>
            </a:r>
            <a:endParaRPr lang="es-ES" sz="1282" dirty="0">
              <a:solidFill>
                <a:schemeClr val="bg1"/>
              </a:solidFill>
            </a:endParaRPr>
          </a:p>
        </p:txBody>
      </p:sp>
      <p:grpSp>
        <p:nvGrpSpPr>
          <p:cNvPr id="3081" name="28 Grupo"/>
          <p:cNvGrpSpPr>
            <a:grpSpLocks/>
          </p:cNvGrpSpPr>
          <p:nvPr/>
        </p:nvGrpSpPr>
        <p:grpSpPr bwMode="auto">
          <a:xfrm>
            <a:off x="1125491" y="2657476"/>
            <a:ext cx="9831118" cy="1566959"/>
            <a:chOff x="-331214" y="7843325"/>
            <a:chExt cx="16909669" cy="4001897"/>
          </a:xfrm>
        </p:grpSpPr>
        <p:sp>
          <p:nvSpPr>
            <p:cNvPr id="24" name="32 Rectángulo"/>
            <p:cNvSpPr/>
            <p:nvPr/>
          </p:nvSpPr>
          <p:spPr>
            <a:xfrm>
              <a:off x="-271205" y="8509700"/>
              <a:ext cx="16849660" cy="2605249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33 Rectángulo"/>
            <p:cNvSpPr/>
            <p:nvPr/>
          </p:nvSpPr>
          <p:spPr>
            <a:xfrm>
              <a:off x="-331214" y="7843325"/>
              <a:ext cx="16849660" cy="4001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8" name="31 Rectángulo"/>
          <p:cNvSpPr/>
          <p:nvPr/>
        </p:nvSpPr>
        <p:spPr>
          <a:xfrm>
            <a:off x="1394238" y="2824437"/>
            <a:ext cx="1451548" cy="40672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1058332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Objetivos:</a:t>
            </a:r>
            <a:endParaRPr lang="es-ES" sz="2381" dirty="0">
              <a:solidFill>
                <a:schemeClr val="bg1"/>
              </a:solidFill>
            </a:endParaRPr>
          </a:p>
        </p:txBody>
      </p:sp>
      <p:sp>
        <p:nvSpPr>
          <p:cNvPr id="33" name="35 Rectángulo">
            <a:extLst>
              <a:ext uri="{FF2B5EF4-FFF2-40B4-BE49-F238E27FC236}">
                <a16:creationId xmlns:a16="http://schemas.microsoft.com/office/drawing/2014/main" xmlns="" id="{F68A972A-9062-4C9A-A5BB-58704022D133}"/>
              </a:ext>
            </a:extLst>
          </p:cNvPr>
          <p:cNvSpPr/>
          <p:nvPr/>
        </p:nvSpPr>
        <p:spPr>
          <a:xfrm>
            <a:off x="292415" y="4094407"/>
            <a:ext cx="2244319" cy="40592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Material y métodos:</a:t>
            </a:r>
            <a:endParaRPr lang="es-ES" sz="1282" dirty="0">
              <a:solidFill>
                <a:schemeClr val="bg1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595086" y="1830313"/>
            <a:ext cx="1130662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La actividad gripal en España estuvo asociada a una circulación mayoritaria de virus B/Yamagata, no incluido en la vacuna de esa temporada. También circularon el virus A(H1N1) y el A(H3N2). La gravedad clínica (complicaciones, % de ingresos en UCI y letalidad) fue similar a temporadas previas. El impacto en la morbimortalidad hospitalaria fue considerable en el grupo de &gt;64años. Las estimaciones de efectividad </a:t>
            </a:r>
            <a:r>
              <a:rPr lang="es-ES" sz="1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vacunal</a:t>
            </a: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sugirieron una posible protección cruzada de la vacuna frente al linaje Yamagata, protección moderada frente a </a:t>
            </a:r>
            <a:r>
              <a:rPr lang="es-ES" sz="1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(H1N1) y baja o nula frente a </a:t>
            </a:r>
            <a:r>
              <a:rPr lang="es-ES" sz="11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(H3N2).  </a:t>
            </a:r>
          </a:p>
          <a:p>
            <a:pPr>
              <a:spcBef>
                <a:spcPct val="0"/>
              </a:spcBef>
            </a:pPr>
            <a:endParaRPr lang="es-ES_tradnl" altLang="es-ES_tradnl" dirty="0"/>
          </a:p>
        </p:txBody>
      </p:sp>
      <p:sp>
        <p:nvSpPr>
          <p:cNvPr id="30" name="29 Rectángulo"/>
          <p:cNvSpPr/>
          <p:nvPr/>
        </p:nvSpPr>
        <p:spPr>
          <a:xfrm>
            <a:off x="718738" y="4571999"/>
            <a:ext cx="59436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Estudio transversal de 212 pacientes adultos con gripe a través de CMBD del C. H. U. de Granada.</a:t>
            </a:r>
          </a:p>
          <a:p>
            <a:pPr>
              <a:buFont typeface="Wingdings" pitchFamily="2" charset="2"/>
              <a:buChar char="§"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Medida de asociación: OR con un IC 95%.</a:t>
            </a:r>
            <a:endParaRPr lang="es-ES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35" name="34 Diagrama"/>
          <p:cNvGraphicFramePr/>
          <p:nvPr/>
        </p:nvGraphicFramePr>
        <p:xfrm>
          <a:off x="889113" y="5057966"/>
          <a:ext cx="4943987" cy="1286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1" name="20 Tabla"/>
          <p:cNvGraphicFramePr>
            <a:graphicFrameLocks noGrp="1"/>
          </p:cNvGraphicFramePr>
          <p:nvPr/>
        </p:nvGraphicFramePr>
        <p:xfrm>
          <a:off x="6681018" y="4465751"/>
          <a:ext cx="5043950" cy="194979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81666"/>
                <a:gridCol w="1150374"/>
                <a:gridCol w="1094330"/>
                <a:gridCol w="1008790"/>
                <a:gridCol w="1008790"/>
              </a:tblGrid>
              <a:tr h="974896">
                <a:tc>
                  <a:txBody>
                    <a:bodyPr/>
                    <a:lstStyle/>
                    <a:p>
                      <a:pPr algn="ctr"/>
                      <a:r>
                        <a:rPr lang="es-ES_tradnl" sz="105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Edad</a:t>
                      </a:r>
                      <a:endParaRPr lang="es-ES" sz="105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5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Sexo</a:t>
                      </a:r>
                      <a:endParaRPr lang="es-ES" sz="105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5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Estancia</a:t>
                      </a:r>
                      <a:r>
                        <a:rPr lang="es-ES_tradnl" sz="105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hospitalaria</a:t>
                      </a:r>
                      <a:endParaRPr lang="es-ES" sz="105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5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Tipo</a:t>
                      </a:r>
                      <a:r>
                        <a:rPr lang="es-ES_tradnl" sz="105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virus</a:t>
                      </a:r>
                      <a:endParaRPr lang="es-ES" sz="105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Vacunación</a:t>
                      </a:r>
                      <a:r>
                        <a:rPr lang="es-ES_tradnl" sz="10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antigripal</a:t>
                      </a:r>
                      <a:endParaRPr lang="es-ES" sz="10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74896">
                <a:tc>
                  <a:txBody>
                    <a:bodyPr/>
                    <a:lstStyle/>
                    <a:p>
                      <a:pPr algn="ctr"/>
                      <a:r>
                        <a:rPr lang="es-ES_tradnl" sz="105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FRCV</a:t>
                      </a:r>
                      <a:endParaRPr lang="es-ES" sz="105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5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E. Respiratoria</a:t>
                      </a:r>
                      <a:endParaRPr lang="es-ES" sz="105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5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E.</a:t>
                      </a:r>
                      <a:r>
                        <a:rPr lang="es-ES_tradnl" sz="105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Crónica</a:t>
                      </a:r>
                      <a:endParaRPr lang="es-ES" sz="105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5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Mortalidad por gripe</a:t>
                      </a:r>
                      <a:endParaRPr lang="es-ES" sz="105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05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Ingreso</a:t>
                      </a:r>
                      <a:r>
                        <a:rPr lang="es-ES_tradnl" sz="105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por gripe</a:t>
                      </a:r>
                      <a:endParaRPr lang="es-ES" sz="105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3" name="22 Rectángulo"/>
          <p:cNvSpPr/>
          <p:nvPr/>
        </p:nvSpPr>
        <p:spPr>
          <a:xfrm>
            <a:off x="1327355" y="3224495"/>
            <a:ext cx="927673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arenR"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Describir el perfil de los pacientes ingresados con diagnóstico de gripe durante la temporada 2017-2018. </a:t>
            </a:r>
          </a:p>
          <a:p>
            <a:pPr marL="228600" indent="-228600">
              <a:buAutoNum type="arabicParenR"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Analizar la relación de la vacunación antigripal con el nº de ingresos por gripe, la duración del ingreso hospitalario y la mortalidad por gripe durante el ingreso. </a:t>
            </a:r>
            <a:endParaRPr lang="es-ES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25 Elipse"/>
          <p:cNvSpPr/>
          <p:nvPr/>
        </p:nvSpPr>
        <p:spPr>
          <a:xfrm>
            <a:off x="10781071" y="4630994"/>
            <a:ext cx="914400" cy="72267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8701548" y="4630994"/>
            <a:ext cx="958646" cy="67842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9778181" y="5574890"/>
            <a:ext cx="1873045" cy="69317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5913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238299" y="844648"/>
            <a:ext cx="9732266" cy="474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N. Arroyo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Diaz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J. Henares Montiel, </a:t>
            </a:r>
            <a:r>
              <a:rPr lang="es-ES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S. 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Pimentel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Diniz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S. Sánchez Noguera, N. Barba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Gyengo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A.B.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Gámiz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Molina, C. Rodríguez Cabrero. </a:t>
            </a:r>
          </a:p>
          <a:p>
            <a:pPr algn="ctr">
              <a:spcBef>
                <a:spcPct val="0"/>
              </a:spcBef>
              <a:buNone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Servicio Neumología H. U. San Cecilio de Granada. Servicio Medicina Preventiva y Salud Pública H. U. San Cecilio de Granada. </a:t>
            </a:r>
            <a:endParaRPr lang="es-ES_tradnl" altLang="es-ES_tradnl" sz="11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9" name="26 Grupo"/>
          <p:cNvGrpSpPr>
            <a:grpSpLocks/>
          </p:cNvGrpSpPr>
          <p:nvPr/>
        </p:nvGrpSpPr>
        <p:grpSpPr bwMode="auto">
          <a:xfrm>
            <a:off x="1090021" y="1076940"/>
            <a:ext cx="9880544" cy="3911405"/>
            <a:chOff x="-132765" y="3748060"/>
            <a:chExt cx="16982490" cy="11261459"/>
          </a:xfrm>
        </p:grpSpPr>
        <p:sp>
          <p:nvSpPr>
            <p:cNvPr id="18" name="36 Rectángulo"/>
            <p:cNvSpPr/>
            <p:nvPr/>
          </p:nvSpPr>
          <p:spPr>
            <a:xfrm>
              <a:off x="160" y="5665952"/>
              <a:ext cx="16849565" cy="934356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 dirty="0"/>
            </a:p>
          </p:txBody>
        </p:sp>
        <p:sp>
          <p:nvSpPr>
            <p:cNvPr id="19" name="37 Rectángulo"/>
            <p:cNvSpPr/>
            <p:nvPr/>
          </p:nvSpPr>
          <p:spPr>
            <a:xfrm>
              <a:off x="-132765" y="3748060"/>
              <a:ext cx="16849564" cy="34807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endParaRPr lang="es-ES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2" name="35 Rectángulo"/>
          <p:cNvSpPr/>
          <p:nvPr/>
        </p:nvSpPr>
        <p:spPr>
          <a:xfrm>
            <a:off x="1513294" y="1556599"/>
            <a:ext cx="1536900" cy="40592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Resultados:</a:t>
            </a:r>
            <a:endParaRPr lang="es-ES" sz="1282" dirty="0">
              <a:solidFill>
                <a:schemeClr val="bg1"/>
              </a:solidFill>
            </a:endParaRPr>
          </a:p>
        </p:txBody>
      </p:sp>
      <p:grpSp>
        <p:nvGrpSpPr>
          <p:cNvPr id="3081" name="28 Grupo"/>
          <p:cNvGrpSpPr>
            <a:grpSpLocks/>
          </p:cNvGrpSpPr>
          <p:nvPr/>
        </p:nvGrpSpPr>
        <p:grpSpPr bwMode="auto">
          <a:xfrm>
            <a:off x="1125491" y="5135555"/>
            <a:ext cx="9831118" cy="1468445"/>
            <a:chOff x="-331214" y="7843325"/>
            <a:chExt cx="16909669" cy="4610485"/>
          </a:xfrm>
        </p:grpSpPr>
        <p:sp>
          <p:nvSpPr>
            <p:cNvPr id="24" name="32 Rectángulo"/>
            <p:cNvSpPr/>
            <p:nvPr/>
          </p:nvSpPr>
          <p:spPr>
            <a:xfrm>
              <a:off x="-271204" y="8509699"/>
              <a:ext cx="16849659" cy="3944111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33 Rectángulo"/>
            <p:cNvSpPr/>
            <p:nvPr/>
          </p:nvSpPr>
          <p:spPr>
            <a:xfrm>
              <a:off x="-331214" y="7843325"/>
              <a:ext cx="16849660" cy="4001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8" name="31 Rectángulo"/>
          <p:cNvSpPr/>
          <p:nvPr/>
        </p:nvSpPr>
        <p:spPr>
          <a:xfrm>
            <a:off x="952979" y="5169323"/>
            <a:ext cx="1658375" cy="40672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1058332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Conclusiones:</a:t>
            </a:r>
            <a:endParaRPr lang="es-ES" sz="2381" dirty="0">
              <a:solidFill>
                <a:schemeClr val="bg1"/>
              </a:solidFill>
            </a:endParaRPr>
          </a:p>
        </p:txBody>
      </p:sp>
      <p:sp>
        <p:nvSpPr>
          <p:cNvPr id="29" name="4 CuadroTexto"/>
          <p:cNvSpPr txBox="1">
            <a:spLocks noChangeArrowheads="1"/>
          </p:cNvSpPr>
          <p:nvPr/>
        </p:nvSpPr>
        <p:spPr bwMode="auto">
          <a:xfrm>
            <a:off x="1382525" y="141888"/>
            <a:ext cx="9432450" cy="523220"/>
          </a:xfrm>
          <a:prstGeom prst="rect">
            <a:avLst/>
          </a:prstGeom>
          <a:solidFill>
            <a:srgbClr val="7030A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altLang="es-ES_tradnl" sz="14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GRIPE EN PACIENTES HOSPITALIZADOS EN EL COMPLEJO HOSPITALARIO UNIVERSITARIO DE GRANADA Y VACUNACIÓN ANTIGRIPAL: TEMPORADA 2017-2018</a:t>
            </a:r>
            <a:endParaRPr lang="es-ES" altLang="es-ES_tradnl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1290637" y="5609122"/>
            <a:ext cx="9553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 este trabajo, la vacunación antigripal no resultó estadísticamente significativa como factor protector para el riesgo de ingreso por gripe, la mortalidad por gripe o una estancia hospitalaria prolongada. </a:t>
            </a:r>
          </a:p>
          <a:p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Estos podría explicarse por una baja concordancia entre los virus circulantes y los incluidos en la vacuna de la temporada 2017-2018, aunque no se pueden descartar otros factores que influyan en su efectividad. </a:t>
            </a:r>
            <a:endParaRPr lang="es-E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1253072" y="2123768"/>
          <a:ext cx="9584260" cy="13211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58426"/>
                <a:gridCol w="958426"/>
                <a:gridCol w="958426"/>
                <a:gridCol w="958426"/>
                <a:gridCol w="1060024"/>
                <a:gridCol w="762000"/>
                <a:gridCol w="1151467"/>
                <a:gridCol w="860213"/>
                <a:gridCol w="1036320"/>
                <a:gridCol w="880532"/>
              </a:tblGrid>
              <a:tr h="391460"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Edad</a:t>
                      </a:r>
                      <a:r>
                        <a:rPr lang="es-ES_tradnl" sz="1100" b="1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media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Sexo</a:t>
                      </a:r>
                      <a:r>
                        <a:rPr lang="es-ES_tradnl" sz="1100" b="1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femenino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Estancia &lt;10</a:t>
                      </a:r>
                      <a:r>
                        <a:rPr lang="es-ES_tradnl" sz="1100" b="1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días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Virus</a:t>
                      </a:r>
                      <a:r>
                        <a:rPr lang="es-ES_tradnl" sz="1100" b="1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No</a:t>
                      </a:r>
                      <a:r>
                        <a:rPr lang="es-ES_tradnl" sz="1100" b="1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vacunados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FRCV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E. Respiratoria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Otra</a:t>
                      </a:r>
                      <a:r>
                        <a:rPr lang="es-ES_tradnl" sz="1100" b="1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E. Crónica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Mortalidad por gripe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1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Gripe</a:t>
                      </a:r>
                      <a:r>
                        <a:rPr lang="es-ES_tradnl" sz="1100" b="1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como causa  de ingreso</a:t>
                      </a:r>
                      <a:endParaRPr lang="es-ES" sz="11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91460"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69.1años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50.9%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52.4%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67%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51%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69.3%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43.4%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70.8%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65.6%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14 CuadroTexto"/>
          <p:cNvSpPr txBox="1"/>
          <p:nvPr/>
        </p:nvSpPr>
        <p:spPr>
          <a:xfrm>
            <a:off x="1507067" y="3708398"/>
            <a:ext cx="91609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E.crónica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[2.75 (1.38-5.64)] y ser mujer [1.95 (1.06-3.64)]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estancia hospitalaria &gt;10 días. 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E. crónica [7.38 (1.28-142.02)] y &gt; edad [1.09 (1.03-1.16)]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mortalidad por gripe. 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&gt; estancia hospitalaria 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&gt;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riesgo de gripe </a:t>
            </a:r>
            <a:r>
              <a:rPr lang="es-ES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nosocomial</a:t>
            </a:r>
            <a:r>
              <a:rPr lang="es-E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[2.70 (1.43-5.18)].</a:t>
            </a:r>
            <a:endParaRPr lang="es-ES" sz="1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02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548</Words>
  <Application>Microsoft Office PowerPoint</Application>
  <PresentationFormat>Personalizado</PresentationFormat>
  <Paragraphs>94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do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Sofia Diniz</dc:creator>
  <cp:lastModifiedBy>Centor</cp:lastModifiedBy>
  <cp:revision>28</cp:revision>
  <dcterms:created xsi:type="dcterms:W3CDTF">2018-02-21T11:13:27Z</dcterms:created>
  <dcterms:modified xsi:type="dcterms:W3CDTF">2019-02-26T22:22:44Z</dcterms:modified>
</cp:coreProperties>
</file>